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Layouts/slideLayout13.xml" ContentType="application/vnd.openxmlformats-officedocument.presentationml.slideLayout+xml"/>
  <Override PartName="/ppt/slideLayouts/slideLayout2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23.xml.rels" ContentType="application/vnd.openxmlformats-package.relationships+xml"/>
  <Override PartName="/ppt/slideLayouts/_rels/slideLayout16.xml.rels" ContentType="application/vnd.openxmlformats-package.relationships+xml"/>
  <Override PartName="/ppt/slideLayouts/_rels/slideLayout24.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21.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20.xml.rels" ContentType="application/vnd.openxmlformats-package.relationships+xml"/>
  <Override PartName="/ppt/slideLayouts/_rels/slideLayout11.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xml.rels" ContentType="application/vnd.openxmlformats-package.relationships+xml"/>
  <Override PartName="/ppt/slideLayouts/slideLayout17.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16.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1.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media/image1.png" ContentType="image/png"/>
  <Override PartName="/ppt/media/image2.png" ContentType="image/png"/>
  <Override PartName="/ppt/media/image3.png" ContentType="image/png"/>
  <Override PartName="/ppt/media/image10.jpeg" ContentType="image/jpeg"/>
  <Override PartName="/ppt/media/image4.jpeg" ContentType="image/jpeg"/>
  <Override PartName="/ppt/media/image5.png" ContentType="image/png"/>
  <Override PartName="/ppt/media/image13.jpeg" ContentType="image/jpeg"/>
  <Override PartName="/ppt/media/image6.png" ContentType="image/png"/>
  <Override PartName="/ppt/media/image11.png" ContentType="image/png"/>
  <Override PartName="/ppt/media/image7.png" ContentType="image/png"/>
  <Override PartName="/ppt/media/image12.png" ContentType="image/png"/>
  <Override PartName="/ppt/media/image8.png" ContentType="image/png"/>
  <Override PartName="/ppt/media/image9.jpeg" ContentType="image/jpeg"/>
  <Override PartName="/ppt/slides/_rels/slide59.xml.rels" ContentType="application/vnd.openxmlformats-package.relationships+xml"/>
  <Override PartName="/ppt/slides/_rels/slide16.xml.rels" ContentType="application/vnd.openxmlformats-package.relationships+xml"/>
  <Override PartName="/ppt/slides/_rels/slide7.xml.rels" ContentType="application/vnd.openxmlformats-package.relationships+xml"/>
  <Override PartName="/ppt/slides/_rels/slide58.xml.rels" ContentType="application/vnd.openxmlformats-package.relationships+xml"/>
  <Override PartName="/ppt/slides/_rels/slide15.xml.rels" ContentType="application/vnd.openxmlformats-package.relationships+xml"/>
  <Override PartName="/ppt/slides/_rels/slide6.xml.rels" ContentType="application/vnd.openxmlformats-package.relationships+xml"/>
  <Override PartName="/ppt/slides/_rels/slide49.xml.rels" ContentType="application/vnd.openxmlformats-package.relationships+xml"/>
  <Override PartName="/ppt/slides/_rels/slide62.xml.rels" ContentType="application/vnd.openxmlformats-package.relationships+xml"/>
  <Override PartName="/ppt/slides/_rels/slide28.xml.rels" ContentType="application/vnd.openxmlformats-package.relationships+xml"/>
  <Override PartName="/ppt/slides/_rels/slide25.xml.rels" ContentType="application/vnd.openxmlformats-package.relationships+xml"/>
  <Override PartName="/ppt/slides/_rels/slide42.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50.xml.rels" ContentType="application/vnd.openxmlformats-package.relationships+xml"/>
  <Override PartName="/ppt/slides/_rels/slide41.xml.rels" ContentType="application/vnd.openxmlformats-package.relationships+xml"/>
  <Override PartName="/ppt/slides/_rels/slide2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43.xml.rels" ContentType="application/vnd.openxmlformats-package.relationships+xml"/>
  <Override PartName="/ppt/slides/_rels/slide60.xml.rels" ContentType="application/vnd.openxmlformats-package.relationships+xml"/>
  <Override PartName="/ppt/slides/_rels/slide26.xml.rels" ContentType="application/vnd.openxmlformats-package.relationships+xml"/>
  <Override PartName="/ppt/slides/_rels/slide8.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46.xml.rels" ContentType="application/vnd.openxmlformats-package.relationships+xml"/>
  <Override PartName="/ppt/slides/_rels/slide3.xml.rels" ContentType="application/vnd.openxmlformats-package.relationships+xml"/>
  <Override PartName="/ppt/slides/_rels/slide32.xml.rels" ContentType="application/vnd.openxmlformats-package.relationships+xml"/>
  <Override PartName="/ppt/slides/_rels/slide40.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31.xml.rels" ContentType="application/vnd.openxmlformats-package.relationships+xml"/>
  <Override PartName="/ppt/slides/_rels/slide35.xml.rels" ContentType="application/vnd.openxmlformats-package.relationships+xml"/>
  <Override PartName="/ppt/slides/_rels/slide52.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36.xml.rels" ContentType="application/vnd.openxmlformats-package.relationships+xml"/>
  <Override PartName="/ppt/slides/_rels/slide53.xml.rels" ContentType="application/vnd.openxmlformats-package.relationships+xml"/>
  <Override PartName="/ppt/slides/_rels/slide10.xml.rels" ContentType="application/vnd.openxmlformats-package.relationships+xml"/>
  <Override PartName="/ppt/slides/_rels/slide37.xml.rels" ContentType="application/vnd.openxmlformats-package.relationships+xml"/>
  <Override PartName="/ppt/slides/_rels/slide54.xml.rels" ContentType="application/vnd.openxmlformats-package.relationships+xml"/>
  <Override PartName="/ppt/slides/_rels/slide11.xml.rels" ContentType="application/vnd.openxmlformats-package.relationships+xml"/>
  <Override PartName="/ppt/slides/_rels/slide38.xml.rels" ContentType="application/vnd.openxmlformats-package.relationships+xml"/>
  <Override PartName="/ppt/slides/_rels/slide63.xml.rels" ContentType="application/vnd.openxmlformats-package.relationships+xml"/>
  <Override PartName="/ppt/slides/_rels/slide20.xml.rels" ContentType="application/vnd.openxmlformats-package.relationships+xml"/>
  <Override PartName="/ppt/slides/_rels/slide55.xml.rels" ContentType="application/vnd.openxmlformats-package.relationships+xml"/>
  <Override PartName="/ppt/slides/_rels/slide12.xml.rels" ContentType="application/vnd.openxmlformats-package.relationships+xml"/>
  <Override PartName="/ppt/slides/_rels/slide39.xml.rels" ContentType="application/vnd.openxmlformats-package.relationships+xml"/>
  <Override PartName="/ppt/slides/_rels/slide64.xml.rels" ContentType="application/vnd.openxmlformats-package.relationships+xml"/>
  <Override PartName="/ppt/slides/_rels/slide21.xml.rels" ContentType="application/vnd.openxmlformats-package.relationships+xml"/>
  <Override PartName="/ppt/slides/_rels/slide56.xml.rels" ContentType="application/vnd.openxmlformats-package.relationships+xml"/>
  <Override PartName="/ppt/slides/_rels/slide13.xml.rels" ContentType="application/vnd.openxmlformats-package.relationships+xml"/>
  <Override PartName="/ppt/slides/_rels/slide30.xml.rels" ContentType="application/vnd.openxmlformats-package.relationships+xml"/>
  <Override PartName="/ppt/slides/_rels/slide14.xml.rels" ContentType="application/vnd.openxmlformats-package.relationships+xml"/>
  <Override PartName="/ppt/slides/_rels/slide57.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22.xml" ContentType="application/vnd.openxmlformats-officedocument.presentationml.slide+xml"/>
  <Override PartName="/ppt/slides/slide65.xml" ContentType="application/vnd.openxmlformats-officedocument.presentationml.slide+xml"/>
  <Override PartName="/ppt/slides/slide31.xml" ContentType="application/vnd.openxmlformats-officedocument.presentationml.slide+xml"/>
  <Override PartName="/ppt/slides/slide23.xml" ContentType="application/vnd.openxmlformats-officedocument.presentationml.slide+xml"/>
  <Override PartName="/ppt/slides/slide66.xml" ContentType="application/vnd.openxmlformats-officedocument.presentationml.slide+xml"/>
  <Override PartName="/ppt/slides/slide32.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51.xml" ContentType="application/vnd.openxmlformats-officedocument.presentationml.slide+xml"/>
  <Override PartName="/ppt/slides/slide34.xml" ContentType="application/vnd.openxmlformats-officedocument.presentationml.slide+xml"/>
  <Override PartName="/ppt/slides/slide25.xml" ContentType="application/vnd.openxmlformats-officedocument.presentationml.slide+xml"/>
  <Override PartName="/ppt/slides/slide1.xml" ContentType="application/vnd.openxmlformats-officedocument.presentationml.slide+xml"/>
  <Override PartName="/ppt/slides/slide19.xml" ContentType="application/vnd.openxmlformats-officedocument.presentationml.slide+xml"/>
  <Override PartName="/ppt/slides/slide36.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28.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44.xml" ContentType="application/vnd.openxmlformats-officedocument.presentationml.slide+xml"/>
  <Override PartName="/ppt/slides/slide35.xml" ContentType="application/vnd.openxmlformats-officedocument.presentationml.slide+xml"/>
  <Override PartName="/ppt/slides/slide52.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57.xml" ContentType="application/vnd.openxmlformats-officedocument.presentationml.slide+xml"/>
  <Override PartName="/ppt/slides/slide40.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58.xml" ContentType="application/vnd.openxmlformats-officedocument.presentationml.slide+xml"/>
  <Override PartName="/ppt/slides/slide41.xml" ContentType="application/vnd.openxmlformats-officedocument.presentationml.slide+xml"/>
  <Override PartName="/ppt/slides/slide7.xml" ContentType="application/vnd.openxmlformats-officedocument.presentationml.slide+xml"/>
  <Override PartName="/ppt/slides/slide16.xml" ContentType="application/vnd.openxmlformats-officedocument.presentationml.slide+xml"/>
  <Override PartName="/ppt/slides/slide5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Relationship Id="rId69" Type="http://schemas.openxmlformats.org/officeDocument/2006/relationships/slide" Target="slides/slide66.xml"/><Relationship Id="rId70" Type="http://schemas.openxmlformats.org/officeDocument/2006/relationships/presProps" Target="presProps.xml"/>
</Relationships>
</file>

<file path=ppt/media/image1.png>
</file>

<file path=ppt/media/image10.jpeg>
</file>

<file path=ppt/media/image11.png>
</file>

<file path=ppt/media/image12.png>
</file>

<file path=ppt/media/image13.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5120" cy="6843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1" name="CustomShape 2"/>
          <p:cNvSpPr/>
          <p:nvPr/>
        </p:nvSpPr>
        <p:spPr>
          <a:xfrm>
            <a:off x="11438640" y="6453360"/>
            <a:ext cx="752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F6F955B-1267-4CEA-B405-C84B31109251}"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 name="CustomShape 3"/>
          <p:cNvSpPr/>
          <p:nvPr/>
        </p:nvSpPr>
        <p:spPr>
          <a:xfrm>
            <a:off x="912240" y="1268280"/>
            <a:ext cx="9201960" cy="35532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3" name="Picture 19" descr="Logo_TUC_de_RGB"/>
          <p:cNvPicPr/>
          <p:nvPr/>
        </p:nvPicPr>
        <p:blipFill>
          <a:blip r:embed="rId2"/>
          <a:stretch/>
        </p:blipFill>
        <p:spPr>
          <a:xfrm>
            <a:off x="0" y="0"/>
            <a:ext cx="3045960" cy="555840"/>
          </a:xfrm>
          <a:prstGeom prst="rect">
            <a:avLst/>
          </a:prstGeom>
          <a:ln w="0">
            <a:noFill/>
          </a:ln>
        </p:spPr>
      </p:pic>
      <p:pic>
        <p:nvPicPr>
          <p:cNvPr id="4" name="Grafik 2" descr=""/>
          <p:cNvPicPr/>
          <p:nvPr/>
        </p:nvPicPr>
        <p:blipFill>
          <a:blip r:embed="rId3"/>
          <a:stretch/>
        </p:blipFill>
        <p:spPr>
          <a:xfrm>
            <a:off x="7430400" y="134640"/>
            <a:ext cx="3691800" cy="507960"/>
          </a:xfrm>
          <a:prstGeom prst="rect">
            <a:avLst/>
          </a:prstGeom>
          <a:ln w="0">
            <a:noFill/>
          </a:ln>
        </p:spPr>
      </p:pic>
      <p:sp>
        <p:nvSpPr>
          <p:cNvPr id="5" name="CustomShape 4"/>
          <p:cNvSpPr/>
          <p:nvPr/>
        </p:nvSpPr>
        <p:spPr>
          <a:xfrm>
            <a:off x="912240" y="1268280"/>
            <a:ext cx="9201960" cy="35532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6" name="CustomShape 5"/>
          <p:cNvSpPr/>
          <p:nvPr/>
        </p:nvSpPr>
        <p:spPr>
          <a:xfrm>
            <a:off x="11444760" y="0"/>
            <a:ext cx="735120" cy="6843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7" name="CustomShape 6"/>
          <p:cNvSpPr/>
          <p:nvPr/>
        </p:nvSpPr>
        <p:spPr>
          <a:xfrm>
            <a:off x="0" y="6642720"/>
            <a:ext cx="121780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rgbClr val="000000"/>
                </a:solidFill>
                <a:latin typeface="Arial"/>
              </a:rPr>
              <a:t>Click to edit the title text format</a:t>
            </a:r>
            <a:endParaRPr b="0" lang="de-DE" sz="18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rgbClr val="000000"/>
                </a:solidFill>
                <a:latin typeface="Arial"/>
              </a:rPr>
              <a:t>Click to edit the outline text format</a:t>
            </a:r>
            <a:endParaRPr b="0" lang="de-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rgbClr val="000000"/>
                </a:solidFill>
                <a:latin typeface="Arial"/>
              </a:rPr>
              <a:t>Second Outline Level</a:t>
            </a:r>
            <a:endParaRPr b="0" lang="de-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rgbClr val="000000"/>
                </a:solidFill>
                <a:latin typeface="Arial"/>
              </a:rPr>
              <a:t>Third Outline Level</a:t>
            </a:r>
            <a:endParaRPr b="0" lang="de-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rgbClr val="000000"/>
                </a:solidFill>
                <a:latin typeface="Arial"/>
              </a:rPr>
              <a:t>Fourth Outline Level</a:t>
            </a:r>
            <a:endParaRPr b="0" lang="de-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5120" cy="6843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47" name="CustomShape 2"/>
          <p:cNvSpPr/>
          <p:nvPr/>
        </p:nvSpPr>
        <p:spPr>
          <a:xfrm>
            <a:off x="11438640" y="6453360"/>
            <a:ext cx="752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69CA1B1-B231-4C5E-B5B2-E54E19CD7283}"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48" name="CustomShape 3"/>
          <p:cNvSpPr/>
          <p:nvPr/>
        </p:nvSpPr>
        <p:spPr>
          <a:xfrm>
            <a:off x="912240" y="1268280"/>
            <a:ext cx="9201960" cy="35532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49" name="Picture 19" descr="Logo_TUC_de_RGB"/>
          <p:cNvPicPr/>
          <p:nvPr/>
        </p:nvPicPr>
        <p:blipFill>
          <a:blip r:embed="rId2"/>
          <a:stretch/>
        </p:blipFill>
        <p:spPr>
          <a:xfrm>
            <a:off x="0" y="0"/>
            <a:ext cx="3045960" cy="555840"/>
          </a:xfrm>
          <a:prstGeom prst="rect">
            <a:avLst/>
          </a:prstGeom>
          <a:ln w="0">
            <a:noFill/>
          </a:ln>
        </p:spPr>
      </p:pic>
      <p:pic>
        <p:nvPicPr>
          <p:cNvPr id="50" name="Grafik 2" descr=""/>
          <p:cNvPicPr/>
          <p:nvPr/>
        </p:nvPicPr>
        <p:blipFill>
          <a:blip r:embed="rId3"/>
          <a:stretch/>
        </p:blipFill>
        <p:spPr>
          <a:xfrm>
            <a:off x="7430400" y="134640"/>
            <a:ext cx="3691800" cy="507960"/>
          </a:xfrm>
          <a:prstGeom prst="rect">
            <a:avLst/>
          </a:prstGeom>
          <a:ln w="0">
            <a:noFill/>
          </a:ln>
        </p:spPr>
      </p:pic>
      <p:sp>
        <p:nvSpPr>
          <p:cNvPr id="51" name="CustomShape 4"/>
          <p:cNvSpPr/>
          <p:nvPr/>
        </p:nvSpPr>
        <p:spPr>
          <a:xfrm>
            <a:off x="11444760" y="0"/>
            <a:ext cx="735120" cy="6843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ndParaRPr>
          </a:p>
        </p:txBody>
      </p:sp>
      <p:sp>
        <p:nvSpPr>
          <p:cNvPr id="52" name="CustomShape 5"/>
          <p:cNvSpPr/>
          <p:nvPr/>
        </p:nvSpPr>
        <p:spPr>
          <a:xfrm>
            <a:off x="11438640" y="6453360"/>
            <a:ext cx="752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692830B-4D5A-4A62-BABE-2FF774B381E1}"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53" name="CustomShape 6"/>
          <p:cNvSpPr/>
          <p:nvPr/>
        </p:nvSpPr>
        <p:spPr>
          <a:xfrm>
            <a:off x="0" y="6642720"/>
            <a:ext cx="121780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rgbClr val="000000"/>
                </a:solidFill>
                <a:latin typeface="Arial"/>
              </a:rPr>
              <a:t>Click to edit the title text format</a:t>
            </a:r>
            <a:endParaRPr b="0" lang="de-DE" sz="18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rgbClr val="000000"/>
                </a:solidFill>
                <a:latin typeface="Arial"/>
              </a:rPr>
              <a:t>Click to edit the outline text format</a:t>
            </a:r>
            <a:endParaRPr b="0" lang="de-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rgbClr val="000000"/>
                </a:solidFill>
                <a:latin typeface="Arial"/>
              </a:rPr>
              <a:t>Second Outline Level</a:t>
            </a:r>
            <a:endParaRPr b="0" lang="de-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rgbClr val="000000"/>
                </a:solidFill>
                <a:latin typeface="Arial"/>
              </a:rPr>
              <a:t>Third Outline Level</a:t>
            </a:r>
            <a:endParaRPr b="0" lang="de-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rgbClr val="000000"/>
                </a:solidFill>
                <a:latin typeface="Arial"/>
              </a:rPr>
              <a:t>Fourth Outline Level</a:t>
            </a:r>
            <a:endParaRPr b="0" lang="de-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6.png"/><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7.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image" Target="../media/image8.png"/><Relationship Id="rId3"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1.png"/><Relationship Id="rId3"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www.umweltbundesamt.de/sites/default/files/medien/2666/bilder/dateien/karte_klimaanaloge_zwei_je_klimaraumtyp_1.png" TargetMode="External"/><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hyperlink" Target="https://creativecommons.org/licenses/by-nc/2.0/" TargetMode="External"/><Relationship Id="rId3"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hyperlink" Target="https://co2.myclimate.org/en/footprint_calculators/new" TargetMode="External"/><Relationship Id="rId2" Type="http://schemas.openxmlformats.org/officeDocument/2006/relationships/hyperlink" Target="https://co2.myclimate.org/en/footprint_calculators/new" TargetMode="External"/><Relationship Id="rId3" Type="http://schemas.openxmlformats.org/officeDocument/2006/relationships/hyperlink" Target="https://github.com/ETCE-LAB/teaching-material/tree/master/The-Limits-to-Growth/Exercises" TargetMode="External"/><Relationship Id="rId4"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hyperlink" Target="https://www.ipcc.ch/report/ar6/wg2/" TargetMode="External"/><Relationship Id="rId2" Type="http://schemas.openxmlformats.org/officeDocument/2006/relationships/hyperlink" Target="https://www.geo.fu-berlin.de/en/v/iwm-network/learning_content/environmental-background/basics_climategeography/index.html" TargetMode="External"/><Relationship Id="rId3" Type="http://schemas.openxmlformats.org/officeDocument/2006/relationships/hyperlink" Target="https://www.nasa.gov/mission_pages/noaa-n/climate/climate_weather.html" TargetMode="External"/><Relationship Id="rId4" Type="http://schemas.openxmlformats.org/officeDocument/2006/relationships/hyperlink" Target="https://www.youtube.com/watch?v=-v0XiUQlRLw" TargetMode="External"/><Relationship Id="rId5"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527400" y="1412640"/>
            <a:ext cx="10355040" cy="114156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GB" sz="3200" spc="-1" strike="noStrike">
              <a:solidFill>
                <a:srgbClr val="000000"/>
              </a:solidFill>
              <a:latin typeface="Arial"/>
            </a:endParaRPr>
          </a:p>
        </p:txBody>
      </p:sp>
      <p:sp>
        <p:nvSpPr>
          <p:cNvPr id="93" name="CustomShape 2"/>
          <p:cNvSpPr/>
          <p:nvPr/>
        </p:nvSpPr>
        <p:spPr>
          <a:xfrm>
            <a:off x="527400" y="2852640"/>
            <a:ext cx="10355040" cy="23623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2: Challenges I – Climate Change</a:t>
            </a:r>
            <a:endParaRPr b="0" lang="en-GB" sz="2400" spc="-1" strike="noStrike">
              <a:solidFill>
                <a:srgbClr val="000000"/>
              </a:solidFill>
              <a:latin typeface="Arial"/>
            </a:endParaRPr>
          </a:p>
          <a:p>
            <a:pPr algn="ctr">
              <a:lnSpc>
                <a:spcPct val="100000"/>
              </a:lnSpc>
              <a:spcBef>
                <a:spcPts val="479"/>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M.A. Theresa Sommer</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27" name="CustomShape 2"/>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Effect</a:t>
            </a:r>
            <a:endParaRPr b="0" lang="en-GB" sz="2200" spc="-1" strike="noStrike">
              <a:solidFill>
                <a:srgbClr val="000000"/>
              </a:solidFill>
              <a:latin typeface="Arial"/>
            </a:endParaRPr>
          </a:p>
        </p:txBody>
      </p:sp>
      <p:pic>
        <p:nvPicPr>
          <p:cNvPr id="128" name="Grafik 123" descr=""/>
          <p:cNvPicPr/>
          <p:nvPr/>
        </p:nvPicPr>
        <p:blipFill>
          <a:blip r:embed="rId1"/>
          <a:stretch/>
        </p:blipFill>
        <p:spPr>
          <a:xfrm>
            <a:off x="1920240" y="1575720"/>
            <a:ext cx="8102880" cy="4909680"/>
          </a:xfrm>
          <a:prstGeom prst="rect">
            <a:avLst/>
          </a:prstGeom>
          <a:ln w="0">
            <a:noFill/>
          </a:ln>
        </p:spPr>
      </p:pic>
      <p:sp>
        <p:nvSpPr>
          <p:cNvPr id="129" name="CustomShape 3"/>
          <p:cNvSpPr/>
          <p:nvPr/>
        </p:nvSpPr>
        <p:spPr>
          <a:xfrm>
            <a:off x="263520" y="6492240"/>
            <a:ext cx="10519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User “A loose necktie” – https://commons.wikimedia.org/wiki/File:Greenhouse-effect-t2.svg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31" name="CustomShape 2"/>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GB" sz="2200" spc="-1" strike="noStrike">
              <a:solidFill>
                <a:srgbClr val="000000"/>
              </a:solidFill>
              <a:latin typeface="Arial"/>
            </a:endParaRPr>
          </a:p>
        </p:txBody>
      </p:sp>
      <p:sp>
        <p:nvSpPr>
          <p:cNvPr id="132" name="CustomShape 3"/>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The term is frequently used interchangeably with the term </a:t>
            </a:r>
            <a:r>
              <a:rPr b="0" i="1" lang="en-US" sz="1800" spc="-1" strike="noStrike" u="sng">
                <a:solidFill>
                  <a:srgbClr val="ffffff"/>
                </a:solidFill>
                <a:uFillTx/>
                <a:latin typeface="DejaVu Sans"/>
                <a:ea typeface="DejaVu Sans"/>
              </a:rPr>
              <a:t>climate change</a:t>
            </a:r>
            <a:r>
              <a:rPr b="0" i="1" lang="en-US" sz="1800" spc="-1" strike="noStrike">
                <a:solidFill>
                  <a:srgbClr val="ffffff"/>
                </a:solidFill>
                <a:latin typeface="DejaVu Sans"/>
                <a:ea typeface="DejaVu Sans"/>
              </a:rPr>
              <a:t>, though the latter refers to both human- and naturally produced warming and the effects it has on our planet.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GB" sz="1800" spc="-1" strike="noStrike">
              <a:solidFill>
                <a:srgbClr val="000000"/>
              </a:solidFill>
              <a:latin typeface="Arial"/>
            </a:endParaRPr>
          </a:p>
        </p:txBody>
      </p:sp>
      <p:sp>
        <p:nvSpPr>
          <p:cNvPr id="133" name="CustomShape 4"/>
          <p:cNvSpPr/>
          <p:nvPr/>
        </p:nvSpPr>
        <p:spPr>
          <a:xfrm>
            <a:off x="361080" y="2286000"/>
            <a:ext cx="10788120" cy="3376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134" name="CustomShape 5"/>
          <p:cNvSpPr/>
          <p:nvPr/>
        </p:nvSpPr>
        <p:spPr>
          <a:xfrm>
            <a:off x="263520" y="6492240"/>
            <a:ext cx="107938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36" name="CustomShape 2"/>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GB" sz="2200" spc="-1" strike="noStrike">
              <a:solidFill>
                <a:srgbClr val="000000"/>
              </a:solidFill>
              <a:latin typeface="Arial"/>
            </a:endParaRPr>
          </a:p>
        </p:txBody>
      </p:sp>
      <p:sp>
        <p:nvSpPr>
          <p:cNvPr id="137" name="CustomShape 3"/>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GB" sz="1800" spc="-1" strike="noStrike">
              <a:solidFill>
                <a:srgbClr val="000000"/>
              </a:solidFill>
              <a:latin typeface="Arial"/>
            </a:endParaRPr>
          </a:p>
        </p:txBody>
      </p:sp>
      <p:sp>
        <p:nvSpPr>
          <p:cNvPr id="138" name="CustomShape 4"/>
          <p:cNvSpPr/>
          <p:nvPr/>
        </p:nvSpPr>
        <p:spPr>
          <a:xfrm>
            <a:off x="361080" y="2286000"/>
            <a:ext cx="10788120" cy="3376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139" name="CustomShape 5"/>
          <p:cNvSpPr/>
          <p:nvPr/>
        </p:nvSpPr>
        <p:spPr>
          <a:xfrm>
            <a:off x="263520" y="6492240"/>
            <a:ext cx="107938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41" name="CustomShape 2"/>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GB" sz="2200" spc="-1" strike="noStrike">
              <a:solidFill>
                <a:srgbClr val="000000"/>
              </a:solidFill>
              <a:latin typeface="Arial"/>
            </a:endParaRPr>
          </a:p>
        </p:txBody>
      </p:sp>
      <p:sp>
        <p:nvSpPr>
          <p:cNvPr id="142" name="CustomShape 3"/>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It is most commonly measured as the average increase in Earth’s global surface temperature.”</a:t>
            </a:r>
            <a:endParaRPr b="0" lang="en-GB" sz="1800" spc="-1" strike="noStrike">
              <a:solidFill>
                <a:srgbClr val="000000"/>
              </a:solidFill>
              <a:latin typeface="Arial"/>
            </a:endParaRPr>
          </a:p>
        </p:txBody>
      </p:sp>
      <p:sp>
        <p:nvSpPr>
          <p:cNvPr id="143" name="CustomShape 4"/>
          <p:cNvSpPr/>
          <p:nvPr/>
        </p:nvSpPr>
        <p:spPr>
          <a:xfrm>
            <a:off x="361080" y="2286000"/>
            <a:ext cx="10788120" cy="3376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144" name="CustomShape 5"/>
          <p:cNvSpPr/>
          <p:nvPr/>
        </p:nvSpPr>
        <p:spPr>
          <a:xfrm>
            <a:off x="263520" y="6492240"/>
            <a:ext cx="107938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46" name="CustomShape 2"/>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Earth Energy Budget</a:t>
            </a:r>
            <a:endParaRPr b="0" lang="en-GB" sz="2200" spc="-1" strike="noStrike">
              <a:solidFill>
                <a:srgbClr val="000000"/>
              </a:solidFill>
              <a:latin typeface="Arial"/>
            </a:endParaRPr>
          </a:p>
        </p:txBody>
      </p:sp>
      <p:pic>
        <p:nvPicPr>
          <p:cNvPr id="147" name="Grafik 142" descr=""/>
          <p:cNvPicPr/>
          <p:nvPr/>
        </p:nvPicPr>
        <p:blipFill>
          <a:blip r:embed="rId1"/>
          <a:stretch/>
        </p:blipFill>
        <p:spPr>
          <a:xfrm>
            <a:off x="2709720" y="1554480"/>
            <a:ext cx="6427440" cy="4965120"/>
          </a:xfrm>
          <a:prstGeom prst="rect">
            <a:avLst/>
          </a:prstGeom>
          <a:ln w="0">
            <a:noFill/>
          </a:ln>
        </p:spPr>
      </p:pic>
      <p:sp>
        <p:nvSpPr>
          <p:cNvPr id="148" name="CustomShape 3"/>
          <p:cNvSpPr/>
          <p:nvPr/>
        </p:nvSpPr>
        <p:spPr>
          <a:xfrm>
            <a:off x="9950040" y="911520"/>
            <a:ext cx="510120" cy="48996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149" name="CustomShape 4"/>
          <p:cNvSpPr/>
          <p:nvPr/>
        </p:nvSpPr>
        <p:spPr>
          <a:xfrm>
            <a:off x="263520" y="6492240"/>
            <a:ext cx="105195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https://commons.wikimedia.org/wiki/File:The-NASA-Earth%27s-Energy-Budget-Poster-Radiant-Energy-System-satellite-infrared-radiation-fluxes.jpg – Public Domain.</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51" name="CustomShape 2"/>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Annual Mean Global Temperatures (1850-2018)</a:t>
            </a:r>
            <a:endParaRPr b="0" lang="en-GB" sz="2200" spc="-1" strike="noStrike">
              <a:solidFill>
                <a:srgbClr val="000000"/>
              </a:solidFill>
              <a:latin typeface="Arial"/>
            </a:endParaRPr>
          </a:p>
        </p:txBody>
      </p:sp>
      <p:pic>
        <p:nvPicPr>
          <p:cNvPr id="152" name="Grafik 147" descr=""/>
          <p:cNvPicPr/>
          <p:nvPr/>
        </p:nvPicPr>
        <p:blipFill>
          <a:blip r:embed="rId1"/>
          <a:stretch/>
        </p:blipFill>
        <p:spPr>
          <a:xfrm>
            <a:off x="269640" y="1828800"/>
            <a:ext cx="10970640" cy="4107960"/>
          </a:xfrm>
          <a:prstGeom prst="rect">
            <a:avLst/>
          </a:prstGeom>
          <a:ln w="0">
            <a:noFill/>
          </a:ln>
        </p:spPr>
      </p:pic>
      <p:sp>
        <p:nvSpPr>
          <p:cNvPr id="153" name="CustomShape 3"/>
          <p:cNvSpPr/>
          <p:nvPr/>
        </p:nvSpPr>
        <p:spPr>
          <a:xfrm>
            <a:off x="263520" y="6492240"/>
            <a:ext cx="10519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Ed Hawkins – https://commons.wikimedia.org/wiki/File:20181204_Warming_stripes_(global,_WMO,_1850-2018)_-_Climate_Lab_Book_(Ed_Hawkins).png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154" name="CustomShape 4"/>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 stripe = 1 year</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56"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Water vapour (H2O), carbon dioxide (CO2), nitrous oxide (N2O), methane (CH4) and ozone (O3) are the primary GHGs in the Earth’s atmosphere.” </a:t>
            </a:r>
            <a:endParaRPr b="0" lang="en-GB" sz="1800" spc="-1" strike="noStrike">
              <a:solidFill>
                <a:srgbClr val="000000"/>
              </a:solidFill>
              <a:latin typeface="Arial"/>
            </a:endParaRPr>
          </a:p>
        </p:txBody>
      </p:sp>
      <p:sp>
        <p:nvSpPr>
          <p:cNvPr id="157"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en-GB" sz="2200" spc="-1" strike="noStrike">
              <a:solidFill>
                <a:srgbClr val="000000"/>
              </a:solidFill>
              <a:latin typeface="Arial"/>
            </a:endParaRPr>
          </a:p>
        </p:txBody>
      </p:sp>
      <p:sp>
        <p:nvSpPr>
          <p:cNvPr id="158" name="CustomShape 4"/>
          <p:cNvSpPr/>
          <p:nvPr/>
        </p:nvSpPr>
        <p:spPr>
          <a:xfrm>
            <a:off x="360720" y="2743200"/>
            <a:ext cx="10788120" cy="23709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159" name="CustomShape 5"/>
          <p:cNvSpPr/>
          <p:nvPr/>
        </p:nvSpPr>
        <p:spPr>
          <a:xfrm>
            <a:off x="263520" y="6126480"/>
            <a:ext cx="1079388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61"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Water vapour (H2O), carbon dioxide (CO2), nitrous oxide (N2O), methane (CH4) and ozone (O3) are the primary GHGs in the Earth’s atmosphere.” </a:t>
            </a:r>
            <a:endParaRPr b="0" lang="en-GB" sz="1800" spc="-1" strike="noStrike">
              <a:solidFill>
                <a:srgbClr val="000000"/>
              </a:solidFill>
              <a:latin typeface="Arial"/>
            </a:endParaRPr>
          </a:p>
        </p:txBody>
      </p:sp>
      <p:sp>
        <p:nvSpPr>
          <p:cNvPr id="162"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en-GB" sz="2200" spc="-1" strike="noStrike">
              <a:solidFill>
                <a:srgbClr val="000000"/>
              </a:solidFill>
              <a:latin typeface="Arial"/>
            </a:endParaRPr>
          </a:p>
        </p:txBody>
      </p:sp>
      <p:sp>
        <p:nvSpPr>
          <p:cNvPr id="163" name="CustomShape 4"/>
          <p:cNvSpPr/>
          <p:nvPr/>
        </p:nvSpPr>
        <p:spPr>
          <a:xfrm>
            <a:off x="360720" y="2743200"/>
            <a:ext cx="10788120" cy="23709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164" name="CustomShape 5"/>
          <p:cNvSpPr/>
          <p:nvPr/>
        </p:nvSpPr>
        <p:spPr>
          <a:xfrm>
            <a:off x="263520" y="6126480"/>
            <a:ext cx="1079388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66" name="CustomShape 2"/>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Cumulative CO2 Emissions (1850 – 2021) </a:t>
            </a:r>
            <a:endParaRPr b="0" lang="en-GB" sz="2200" spc="-1" strike="noStrike">
              <a:solidFill>
                <a:srgbClr val="000000"/>
              </a:solidFill>
              <a:latin typeface="Arial"/>
            </a:endParaRPr>
          </a:p>
        </p:txBody>
      </p:sp>
      <p:sp>
        <p:nvSpPr>
          <p:cNvPr id="167" name="CustomShape 3"/>
          <p:cNvSpPr/>
          <p:nvPr/>
        </p:nvSpPr>
        <p:spPr>
          <a:xfrm>
            <a:off x="263520" y="6492240"/>
            <a:ext cx="10519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RCraig09 – https://commons.wikimedia.org/wiki/File:20211026_Cumulative_carbon_dioxide_CO2_emissions_by_country_-_bar_chart.svg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68" name="Grafik 163" descr=""/>
          <p:cNvPicPr/>
          <p:nvPr/>
        </p:nvPicPr>
        <p:blipFill>
          <a:blip r:embed="rId2"/>
          <a:stretch/>
        </p:blipFill>
        <p:spPr>
          <a:xfrm>
            <a:off x="1645920" y="1720800"/>
            <a:ext cx="8314560" cy="467388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70" name="CustomShape 2"/>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Emissions per Capita (2019)</a:t>
            </a:r>
            <a:endParaRPr b="0" lang="en-GB" sz="2200" spc="-1" strike="noStrike">
              <a:solidFill>
                <a:srgbClr val="000000"/>
              </a:solidFill>
              <a:latin typeface="Arial"/>
            </a:endParaRPr>
          </a:p>
        </p:txBody>
      </p:sp>
      <p:sp>
        <p:nvSpPr>
          <p:cNvPr id="171" name="CustomShape 3"/>
          <p:cNvSpPr/>
          <p:nvPr/>
        </p:nvSpPr>
        <p:spPr>
          <a:xfrm>
            <a:off x="263520" y="6492240"/>
            <a:ext cx="10519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Tom.Schulz – https://commons.wikimedia.org/wiki/File:2019_Worldwide_CO2_Emissions_(by_region,_per_capita),_variwide_chart.png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72" name="Grafik 167" descr=""/>
          <p:cNvPicPr/>
          <p:nvPr/>
        </p:nvPicPr>
        <p:blipFill>
          <a:blip r:embed="rId2"/>
          <a:stretch/>
        </p:blipFill>
        <p:spPr>
          <a:xfrm>
            <a:off x="1920240" y="1681920"/>
            <a:ext cx="7217280" cy="480384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335520" y="764640"/>
            <a:ext cx="10739880" cy="490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GB" sz="2400" spc="-1" strike="noStrike">
              <a:solidFill>
                <a:srgbClr val="000000"/>
              </a:solidFill>
              <a:latin typeface="Arial"/>
            </a:endParaRPr>
          </a:p>
        </p:txBody>
      </p:sp>
      <p:sp>
        <p:nvSpPr>
          <p:cNvPr id="95" name="CustomShape 2"/>
          <p:cNvSpPr/>
          <p:nvPr/>
        </p:nvSpPr>
        <p:spPr>
          <a:xfrm>
            <a:off x="335520" y="1268280"/>
            <a:ext cx="10739880" cy="50274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74" name="CustomShape 2"/>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Concentration over the last 800,000 Years</a:t>
            </a:r>
            <a:endParaRPr b="0" lang="en-GB" sz="2200" spc="-1" strike="noStrike">
              <a:solidFill>
                <a:srgbClr val="000000"/>
              </a:solidFill>
              <a:latin typeface="Arial"/>
            </a:endParaRPr>
          </a:p>
        </p:txBody>
      </p:sp>
      <p:sp>
        <p:nvSpPr>
          <p:cNvPr id="175" name="CustomShape 3"/>
          <p:cNvSpPr/>
          <p:nvPr/>
        </p:nvSpPr>
        <p:spPr>
          <a:xfrm>
            <a:off x="263520" y="6492240"/>
            <a:ext cx="105195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Femke Nijsse – https://commons.wikimedia.org/wiki/File:Carbon_Dioxide_800kyr.svg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76" name="Grafik 171" descr=""/>
          <p:cNvPicPr/>
          <p:nvPr/>
        </p:nvPicPr>
        <p:blipFill>
          <a:blip r:embed="rId2"/>
          <a:stretch/>
        </p:blipFill>
        <p:spPr>
          <a:xfrm>
            <a:off x="2193840" y="1643400"/>
            <a:ext cx="7126560" cy="481104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78"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Processes that can either amplify or diminish the effects of climate forcings. A feedback that increases an initial warming is called a ‘positive feedback’. A feedback that reduces an initial warming is a ‘negative feedback’.”</a:t>
            </a:r>
            <a:endParaRPr b="0" lang="en-GB" sz="1800" spc="-1" strike="noStrike">
              <a:solidFill>
                <a:srgbClr val="000000"/>
              </a:solidFill>
              <a:latin typeface="Arial"/>
            </a:endParaRPr>
          </a:p>
        </p:txBody>
      </p:sp>
      <p:sp>
        <p:nvSpPr>
          <p:cNvPr id="179"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Feedback (Effects)</a:t>
            </a:r>
            <a:endParaRPr b="0" lang="en-GB" sz="2200" spc="-1" strike="noStrike">
              <a:solidFill>
                <a:srgbClr val="000000"/>
              </a:solidFill>
              <a:latin typeface="Arial"/>
            </a:endParaRPr>
          </a:p>
        </p:txBody>
      </p:sp>
      <p:sp>
        <p:nvSpPr>
          <p:cNvPr id="180" name="CustomShape 4"/>
          <p:cNvSpPr/>
          <p:nvPr/>
        </p:nvSpPr>
        <p:spPr>
          <a:xfrm>
            <a:off x="361080" y="3292200"/>
            <a:ext cx="10788120" cy="136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181" name="CustomShape 5"/>
          <p:cNvSpPr/>
          <p:nvPr/>
        </p:nvSpPr>
        <p:spPr>
          <a:xfrm>
            <a:off x="263520" y="6492240"/>
            <a:ext cx="107938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NASA</a:t>
            </a:r>
            <a:r>
              <a:rPr b="0" lang="de-DE" sz="900" spc="-1" strike="noStrike">
                <a:solidFill>
                  <a:srgbClr val="a6a6a6"/>
                </a:solidFill>
                <a:latin typeface="DejaVu Sans"/>
                <a:ea typeface="Roboto"/>
              </a:rPr>
              <a:t> – https://climate.nasa.gov/nasa_science/science/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83"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Ice-Albedo effect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184"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pic>
        <p:nvPicPr>
          <p:cNvPr id="185" name="Grafik 180" descr=""/>
          <p:cNvPicPr/>
          <p:nvPr/>
        </p:nvPicPr>
        <p:blipFill>
          <a:blip r:embed="rId1"/>
          <a:stretch/>
        </p:blipFill>
        <p:spPr>
          <a:xfrm>
            <a:off x="7218000" y="2194560"/>
            <a:ext cx="3569760" cy="2377080"/>
          </a:xfrm>
          <a:prstGeom prst="rect">
            <a:avLst/>
          </a:prstGeom>
          <a:ln w="0">
            <a:noFill/>
          </a:ln>
        </p:spPr>
      </p:pic>
      <p:sp>
        <p:nvSpPr>
          <p:cNvPr id="186" name="CustomShape 4"/>
          <p:cNvSpPr/>
          <p:nvPr/>
        </p:nvSpPr>
        <p:spPr>
          <a:xfrm>
            <a:off x="274320" y="6492240"/>
            <a:ext cx="77749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Bruce Detorres – https://www.flickr.com/photos/brucedetorres/49352689768 – Public Domain.</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88"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189"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
        <p:nvSpPr>
          <p:cNvPr id="190" name="CustomShape 4"/>
          <p:cNvSpPr/>
          <p:nvPr/>
        </p:nvSpPr>
        <p:spPr>
          <a:xfrm>
            <a:off x="1188720" y="5029200"/>
            <a:ext cx="4569840" cy="600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92"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193"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
        <p:nvSpPr>
          <p:cNvPr id="194" name="CustomShape 4"/>
          <p:cNvSpPr/>
          <p:nvPr/>
        </p:nvSpPr>
        <p:spPr>
          <a:xfrm>
            <a:off x="8138160" y="1280160"/>
            <a:ext cx="1735200" cy="164376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Melting ice</a:t>
            </a:r>
            <a:endParaRPr b="0" lang="en-GB" sz="1800" spc="-1" strike="noStrike">
              <a:solidFill>
                <a:srgbClr val="000000"/>
              </a:solidFill>
              <a:latin typeface="Arial"/>
            </a:endParaRPr>
          </a:p>
        </p:txBody>
      </p:sp>
      <p:sp>
        <p:nvSpPr>
          <p:cNvPr id="195" name="CustomShape 5"/>
          <p:cNvSpPr/>
          <p:nvPr/>
        </p:nvSpPr>
        <p:spPr>
          <a:xfrm>
            <a:off x="6583680" y="3566160"/>
            <a:ext cx="1735200" cy="164376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Increase in </a:t>
            </a:r>
            <a:endParaRPr b="0" lang="en-GB" sz="1800" spc="-1" strike="noStrike">
              <a:solidFill>
                <a:srgbClr val="000000"/>
              </a:solidFill>
              <a:latin typeface="Arial"/>
            </a:endParaRPr>
          </a:p>
          <a:p>
            <a:pPr algn="ctr">
              <a:lnSpc>
                <a:spcPct val="100000"/>
              </a:lnSpc>
            </a:pPr>
            <a:r>
              <a:rPr b="0" lang="en-US" sz="1800" spc="-1" strike="noStrike">
                <a:solidFill>
                  <a:srgbClr val="ffffff"/>
                </a:solidFill>
                <a:latin typeface="Arial"/>
                <a:ea typeface="DejaVu Sans"/>
              </a:rPr>
              <a:t>absorbed solar</a:t>
            </a:r>
            <a:endParaRPr b="0" lang="en-GB" sz="1800" spc="-1" strike="noStrike">
              <a:solidFill>
                <a:srgbClr val="000000"/>
              </a:solidFill>
              <a:latin typeface="Arial"/>
            </a:endParaRPr>
          </a:p>
          <a:p>
            <a:pPr algn="ctr">
              <a:lnSpc>
                <a:spcPct val="100000"/>
              </a:lnSpc>
            </a:pPr>
            <a:r>
              <a:rPr b="0" lang="en-US" sz="1800" spc="-1" strike="noStrike">
                <a:solidFill>
                  <a:srgbClr val="ffffff"/>
                </a:solidFill>
                <a:latin typeface="Arial"/>
                <a:ea typeface="DejaVu Sans"/>
              </a:rPr>
              <a:t>radiation</a:t>
            </a:r>
            <a:endParaRPr b="0" lang="en-GB" sz="1800" spc="-1" strike="noStrike">
              <a:solidFill>
                <a:srgbClr val="000000"/>
              </a:solidFill>
              <a:latin typeface="Arial"/>
            </a:endParaRPr>
          </a:p>
        </p:txBody>
      </p:sp>
      <p:sp>
        <p:nvSpPr>
          <p:cNvPr id="196" name="CustomShape 6"/>
          <p:cNvSpPr/>
          <p:nvPr/>
        </p:nvSpPr>
        <p:spPr>
          <a:xfrm>
            <a:off x="9601200" y="3566160"/>
            <a:ext cx="1735200" cy="164376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Lower Albedo</a:t>
            </a:r>
            <a:endParaRPr b="0" lang="en-GB" sz="1800" spc="-1" strike="noStrike">
              <a:solidFill>
                <a:srgbClr val="000000"/>
              </a:solidFill>
              <a:latin typeface="Arial"/>
            </a:endParaRPr>
          </a:p>
        </p:txBody>
      </p:sp>
      <p:sp>
        <p:nvSpPr>
          <p:cNvPr id="197" name="CustomShape 7"/>
          <p:cNvSpPr/>
          <p:nvPr/>
        </p:nvSpPr>
        <p:spPr>
          <a:xfrm rot="18335400">
            <a:off x="7874640" y="3143160"/>
            <a:ext cx="719280" cy="363600"/>
          </a:xfrm>
          <a:custGeom>
            <a:avLst/>
            <a:gdLst>
              <a:gd name="textAreaLeft" fmla="*/ 0 w 719280"/>
              <a:gd name="textAreaRight" fmla="*/ 719640 w 719280"/>
              <a:gd name="textAreaTop" fmla="*/ 0 h 363600"/>
              <a:gd name="textAreaBottom" fmla="*/ 363960 h 363600"/>
            </a:gdLst>
            <a:ahLst/>
            <a:rect l="textAreaLeft" t="textAreaTop" r="textAreaRight" b="textAreaBottom"/>
            <a:pathLst>
              <a:path w="2006" h="1018">
                <a:moveTo>
                  <a:pt x="0" y="508"/>
                </a:moveTo>
                <a:lnTo>
                  <a:pt x="399" y="0"/>
                </a:lnTo>
                <a:lnTo>
                  <a:pt x="399" y="254"/>
                </a:lnTo>
                <a:lnTo>
                  <a:pt x="1605" y="253"/>
                </a:lnTo>
                <a:lnTo>
                  <a:pt x="1605" y="0"/>
                </a:lnTo>
                <a:lnTo>
                  <a:pt x="2005" y="507"/>
                </a:lnTo>
                <a:lnTo>
                  <a:pt x="1605" y="1017"/>
                </a:lnTo>
                <a:lnTo>
                  <a:pt x="1605" y="761"/>
                </a:lnTo>
                <a:lnTo>
                  <a:pt x="399" y="762"/>
                </a:lnTo>
                <a:lnTo>
                  <a:pt x="399"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98" name="CustomShape 8"/>
          <p:cNvSpPr/>
          <p:nvPr/>
        </p:nvSpPr>
        <p:spPr>
          <a:xfrm rot="13432800">
            <a:off x="9534600" y="3037320"/>
            <a:ext cx="726480" cy="363600"/>
          </a:xfrm>
          <a:custGeom>
            <a:avLst/>
            <a:gdLst>
              <a:gd name="textAreaLeft" fmla="*/ 0 w 726480"/>
              <a:gd name="textAreaRight" fmla="*/ 726840 w 726480"/>
              <a:gd name="textAreaTop" fmla="*/ 0 h 363600"/>
              <a:gd name="textAreaBottom" fmla="*/ 363960 h 363600"/>
            </a:gdLst>
            <a:ahLst/>
            <a:rect l="textAreaLeft" t="textAreaTop" r="textAreaRight" b="textAreaBottom"/>
            <a:pathLst>
              <a:path w="2025" h="1019">
                <a:moveTo>
                  <a:pt x="0" y="508"/>
                </a:moveTo>
                <a:lnTo>
                  <a:pt x="402" y="1"/>
                </a:lnTo>
                <a:lnTo>
                  <a:pt x="402" y="254"/>
                </a:lnTo>
                <a:lnTo>
                  <a:pt x="1620" y="254"/>
                </a:lnTo>
                <a:lnTo>
                  <a:pt x="1620" y="0"/>
                </a:lnTo>
                <a:lnTo>
                  <a:pt x="2024" y="508"/>
                </a:lnTo>
                <a:lnTo>
                  <a:pt x="1620" y="1017"/>
                </a:lnTo>
                <a:lnTo>
                  <a:pt x="1620" y="762"/>
                </a:lnTo>
                <a:lnTo>
                  <a:pt x="402" y="762"/>
                </a:lnTo>
                <a:lnTo>
                  <a:pt x="402" y="1018"/>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99" name="CustomShape 9"/>
          <p:cNvSpPr/>
          <p:nvPr/>
        </p:nvSpPr>
        <p:spPr>
          <a:xfrm rot="12000">
            <a:off x="8595720" y="4191480"/>
            <a:ext cx="734760" cy="363600"/>
          </a:xfrm>
          <a:custGeom>
            <a:avLst/>
            <a:gdLst>
              <a:gd name="textAreaLeft" fmla="*/ 0 w 734760"/>
              <a:gd name="textAreaRight" fmla="*/ 735120 w 734760"/>
              <a:gd name="textAreaTop" fmla="*/ 0 h 363600"/>
              <a:gd name="textAreaBottom" fmla="*/ 363960 h 363600"/>
            </a:gdLst>
            <a:ahLst/>
            <a:rect l="textAreaLeft" t="textAreaTop" r="textAreaRight" b="textAreaBottom"/>
            <a:pathLst>
              <a:path w="2049" h="1018">
                <a:moveTo>
                  <a:pt x="0" y="508"/>
                </a:moveTo>
                <a:lnTo>
                  <a:pt x="408" y="0"/>
                </a:lnTo>
                <a:lnTo>
                  <a:pt x="407" y="254"/>
                </a:lnTo>
                <a:lnTo>
                  <a:pt x="1640" y="254"/>
                </a:lnTo>
                <a:lnTo>
                  <a:pt x="1641" y="0"/>
                </a:lnTo>
                <a:lnTo>
                  <a:pt x="2048" y="508"/>
                </a:lnTo>
                <a:lnTo>
                  <a:pt x="1640" y="1017"/>
                </a:lnTo>
                <a:lnTo>
                  <a:pt x="1640" y="762"/>
                </a:lnTo>
                <a:lnTo>
                  <a:pt x="407" y="762"/>
                </a:lnTo>
                <a:lnTo>
                  <a:pt x="407"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00" name="CustomShape 10"/>
          <p:cNvSpPr/>
          <p:nvPr/>
        </p:nvSpPr>
        <p:spPr>
          <a:xfrm>
            <a:off x="1188720" y="5029200"/>
            <a:ext cx="4569840" cy="600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02"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203"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05"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206"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08"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Etc.</a:t>
            </a:r>
            <a:endParaRPr b="0" lang="en-GB" sz="1800" spc="-1" strike="noStrike">
              <a:solidFill>
                <a:srgbClr val="000000"/>
              </a:solidFill>
              <a:latin typeface="Arial"/>
            </a:endParaRPr>
          </a:p>
        </p:txBody>
      </p:sp>
      <p:sp>
        <p:nvSpPr>
          <p:cNvPr id="209"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11"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carbon footprint</a:t>
            </a:r>
            <a:r>
              <a:rPr b="0" i="1" lang="en-US" sz="1800" spc="-1" strike="noStrike">
                <a:solidFill>
                  <a:srgbClr val="000000"/>
                </a:solidFill>
                <a:latin typeface="DejaVu Sans"/>
                <a:ea typeface="DejaVu Sans"/>
              </a:rPr>
              <a:t> is a measure of the exclusive total amount of carbon dioxide</a:t>
            </a:r>
            <a:endParaRPr b="0" lang="en-GB"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emissions that is directly and indirectly caused by an activity or is accumulated over the life stages of a product.</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212"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a:t>
            </a:r>
            <a:endParaRPr b="0" lang="en-GB" sz="2200" spc="-1" strike="noStrike">
              <a:solidFill>
                <a:srgbClr val="000000"/>
              </a:solidFill>
              <a:latin typeface="Arial"/>
            </a:endParaRPr>
          </a:p>
        </p:txBody>
      </p:sp>
      <p:sp>
        <p:nvSpPr>
          <p:cNvPr id="213" name="CustomShape 4"/>
          <p:cNvSpPr/>
          <p:nvPr/>
        </p:nvSpPr>
        <p:spPr>
          <a:xfrm>
            <a:off x="335520" y="3108960"/>
            <a:ext cx="10788120" cy="136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214" name="CustomShape 5"/>
          <p:cNvSpPr/>
          <p:nvPr/>
        </p:nvSpPr>
        <p:spPr>
          <a:xfrm>
            <a:off x="270720" y="6322680"/>
            <a:ext cx="107938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T. Wiedmann, J. Minx. (2008). </a:t>
            </a:r>
            <a:r>
              <a:rPr b="0" i="1" lang="en-US" sz="900" spc="-1" strike="noStrike">
                <a:solidFill>
                  <a:srgbClr val="a6a6a6"/>
                </a:solidFill>
                <a:latin typeface="DejaVu Sans"/>
                <a:ea typeface="Roboto"/>
              </a:rPr>
              <a:t>A definition of ‘carbon footprint’, Ecological Economics Research Trends</a:t>
            </a:r>
            <a:r>
              <a:rPr b="0" lang="en-US" sz="900" spc="-1" strike="noStrike">
                <a:solidFill>
                  <a:srgbClr val="a6a6a6"/>
                </a:solidFill>
                <a:latin typeface="DejaVu Sans"/>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16" name="CustomShape 2"/>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Lecture Plan - Update</a:t>
            </a:r>
            <a:endParaRPr b="0" lang="en-GB" sz="2400" spc="-1" strike="noStrike">
              <a:solidFill>
                <a:srgbClr val="000000"/>
              </a:solidFill>
              <a:latin typeface="Arial"/>
            </a:endParaRPr>
          </a:p>
        </p:txBody>
      </p:sp>
      <p:sp>
        <p:nvSpPr>
          <p:cNvPr id="97"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98"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endParaRPr b="0" lang="de-DE" sz="1800" spc="-1" strike="noStrike">
              <a:solidFill>
                <a:srgbClr val="000000"/>
              </a:solidFill>
              <a:latin typeface="Arial"/>
              <a:ea typeface="DejaVu Sans"/>
            </a:endParaRPr>
          </a:p>
        </p:txBody>
      </p:sp>
      <p:sp>
        <p:nvSpPr>
          <p:cNvPr id="99" name=""/>
          <p:cNvSpPr/>
          <p:nvPr/>
        </p:nvSpPr>
        <p:spPr>
          <a:xfrm>
            <a:off x="484920" y="1905120"/>
            <a:ext cx="9902520" cy="3274920"/>
          </a:xfrm>
          <a:prstGeom prst="rect">
            <a:avLst/>
          </a:prstGeom>
          <a:noFill/>
          <a:ln w="0">
            <a:noFill/>
          </a:ln>
        </p:spPr>
        <p:style>
          <a:lnRef idx="0"/>
          <a:fillRef idx="0"/>
          <a:effectRef idx="0"/>
          <a:fontRef idx="minor"/>
        </p:style>
        <p:txBody>
          <a:bodyPr numCol="1" spcCol="0" horzOverflow="clip" vertOverflow="overflow" anchor="t">
            <a:spAutoFit/>
          </a:bodyPr>
          <a:p>
            <a:pPr>
              <a:lnSpc>
                <a:spcPct val="100000"/>
              </a:lnSpc>
            </a:pPr>
            <a:r>
              <a:rPr b="0" lang="de-DE" sz="2200" spc="-1" strike="noStrike">
                <a:solidFill>
                  <a:srgbClr val="000000"/>
                </a:solidFill>
                <a:latin typeface="DejaVu Sans"/>
                <a:ea typeface="DejaVu Sans"/>
              </a:rPr>
              <a:t>Please note that the following two lectures will not be held at the GoTEC in Goslar. </a:t>
            </a:r>
            <a:endParaRPr b="0" lang="en-GB" sz="2200" spc="-1" strike="noStrike">
              <a:solidFill>
                <a:srgbClr val="000000"/>
              </a:solidFill>
              <a:latin typeface="Arial"/>
            </a:endParaRPr>
          </a:p>
          <a:p>
            <a:pPr>
              <a:lnSpc>
                <a:spcPct val="100000"/>
              </a:lnSpc>
            </a:pPr>
            <a:endParaRPr b="0" lang="en-GB" sz="2200" spc="-1" strike="noStrike">
              <a:solidFill>
                <a:srgbClr val="000000"/>
              </a:solidFill>
              <a:latin typeface="Arial"/>
            </a:endParaRPr>
          </a:p>
          <a:p>
            <a:pPr>
              <a:lnSpc>
                <a:spcPct val="100000"/>
              </a:lnSpc>
            </a:pPr>
            <a:r>
              <a:rPr b="0" lang="de-DE" sz="2200" spc="-1" strike="noStrike">
                <a:solidFill>
                  <a:srgbClr val="000000"/>
                </a:solidFill>
                <a:latin typeface="DejaVu Sans"/>
                <a:ea typeface="DejaVu Sans"/>
              </a:rPr>
              <a:t>Instead, you can </a:t>
            </a:r>
            <a:r>
              <a:rPr b="1" lang="de-DE" sz="2200" spc="-1" strike="noStrike">
                <a:solidFill>
                  <a:srgbClr val="000000"/>
                </a:solidFill>
                <a:latin typeface="DejaVu Sans"/>
                <a:ea typeface="DejaVu Sans"/>
              </a:rPr>
              <a:t>only attend them live via BigBlueButton. </a:t>
            </a:r>
            <a:endParaRPr b="0" lang="en-GB" sz="2200" spc="-1" strike="noStrike">
              <a:solidFill>
                <a:srgbClr val="000000"/>
              </a:solidFill>
              <a:latin typeface="Arial"/>
            </a:endParaRPr>
          </a:p>
          <a:p>
            <a:pPr>
              <a:lnSpc>
                <a:spcPct val="100000"/>
              </a:lnSpc>
            </a:pPr>
            <a:endParaRPr b="0" lang="en-GB" sz="2200" spc="-1" strike="noStrike">
              <a:solidFill>
                <a:srgbClr val="000000"/>
              </a:solidFill>
              <a:latin typeface="Arial"/>
            </a:endParaRPr>
          </a:p>
          <a:p>
            <a:pPr>
              <a:lnSpc>
                <a:spcPct val="100000"/>
              </a:lnSpc>
            </a:pPr>
            <a:endParaRPr b="0" lang="en-GB" sz="2200" spc="-1" strike="noStrike">
              <a:solidFill>
                <a:srgbClr val="000000"/>
              </a:solidFill>
              <a:latin typeface="Arial"/>
            </a:endParaRPr>
          </a:p>
          <a:p>
            <a:pPr>
              <a:lnSpc>
                <a:spcPct val="100000"/>
              </a:lnSpc>
            </a:pPr>
            <a:r>
              <a:rPr b="0" lang="de-DE" sz="2200" spc="-1" strike="noStrike">
                <a:solidFill>
                  <a:srgbClr val="000000"/>
                </a:solidFill>
                <a:latin typeface="DejaVu Sans"/>
                <a:ea typeface="DejaVu Sans"/>
              </a:rPr>
              <a:t>17.05.2023 →  Limits to Growth and Planetary Boundaries (L05)</a:t>
            </a:r>
            <a:endParaRPr b="0" lang="en-GB" sz="2200" spc="-1" strike="noStrike">
              <a:solidFill>
                <a:srgbClr val="000000"/>
              </a:solidFill>
              <a:latin typeface="Arial"/>
            </a:endParaRPr>
          </a:p>
          <a:p>
            <a:pPr>
              <a:lnSpc>
                <a:spcPct val="100000"/>
              </a:lnSpc>
            </a:pPr>
            <a:endParaRPr b="0" lang="en-GB" sz="2200" spc="-1" strike="noStrike">
              <a:solidFill>
                <a:srgbClr val="000000"/>
              </a:solidFill>
              <a:latin typeface="Arial"/>
            </a:endParaRPr>
          </a:p>
          <a:p>
            <a:pPr>
              <a:lnSpc>
                <a:spcPct val="100000"/>
              </a:lnSpc>
            </a:pPr>
            <a:r>
              <a:rPr b="0" lang="de-DE" sz="2200" spc="-1" strike="noStrike">
                <a:solidFill>
                  <a:srgbClr val="000000"/>
                </a:solidFill>
                <a:latin typeface="DejaVu Sans"/>
                <a:ea typeface="DejaVu Sans"/>
              </a:rPr>
              <a:t>14.06.2023 →  Towards a Circular Society (L09)</a:t>
            </a:r>
            <a:endParaRPr b="0" lang="en-GB" sz="2200" spc="-1" strike="noStrike">
              <a:solidFill>
                <a:srgbClr val="000000"/>
              </a:solidFill>
              <a:latin typeface="Arial"/>
            </a:endParaRPr>
          </a:p>
          <a:p>
            <a:pPr>
              <a:lnSpc>
                <a:spcPct val="100000"/>
              </a:lnSpc>
            </a:pPr>
            <a:endParaRPr b="0" lang="en-GB" sz="11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18"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first step to reducing your emissions is to know where you stand. Find out your #carbonfootprint with our new calculator &amp; share your pledge today!</a:t>
            </a:r>
            <a:r>
              <a:rPr b="0" lang="en-US" sz="1800" spc="-1" strike="noStrike">
                <a:solidFill>
                  <a:srgbClr val="000000"/>
                </a:solidFill>
                <a:latin typeface="DejaVu Sans"/>
                <a:ea typeface="DejaVu Sans"/>
              </a:rPr>
              <a:t>” - BP (British Petroleum)</a:t>
            </a:r>
            <a:endParaRPr b="0" lang="en-GB" sz="1800" spc="-1" strike="noStrike">
              <a:solidFill>
                <a:srgbClr val="000000"/>
              </a:solidFill>
              <a:latin typeface="Arial"/>
            </a:endParaRPr>
          </a:p>
        </p:txBody>
      </p:sp>
      <p:sp>
        <p:nvSpPr>
          <p:cNvPr id="219"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21" name="CustomShape 2"/>
          <p:cNvSpPr/>
          <p:nvPr/>
        </p:nvSpPr>
        <p:spPr>
          <a:xfrm>
            <a:off x="336240" y="1600920"/>
            <a:ext cx="10856880" cy="387648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GB"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GB" sz="2000" spc="-1" strike="noStrike">
              <a:solidFill>
                <a:srgbClr val="000000"/>
              </a:solidFill>
              <a:latin typeface="Arial"/>
            </a:endParaRPr>
          </a:p>
          <a:p>
            <a:pPr>
              <a:lnSpc>
                <a:spcPct val="100000"/>
              </a:lnSpc>
            </a:pPr>
            <a:endParaRPr b="0" lang="en-GB" sz="2000" spc="-1" strike="noStrike">
              <a:solidFill>
                <a:srgbClr val="000000"/>
              </a:solidFill>
              <a:latin typeface="Arial"/>
            </a:endParaRPr>
          </a:p>
        </p:txBody>
      </p:sp>
      <p:sp>
        <p:nvSpPr>
          <p:cNvPr id="222" name="CustomShape 3"/>
          <p:cNvSpPr/>
          <p:nvPr/>
        </p:nvSpPr>
        <p:spPr>
          <a:xfrm>
            <a:off x="270720" y="6322680"/>
            <a:ext cx="107938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GB" sz="900" spc="-1" strike="noStrike">
              <a:solidFill>
                <a:srgbClr val="000000"/>
              </a:solidFill>
              <a:latin typeface="Arial"/>
            </a:endParaRPr>
          </a:p>
        </p:txBody>
      </p:sp>
      <p:sp>
        <p:nvSpPr>
          <p:cNvPr id="223" name="CustomShape 4"/>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25" name="CustomShape 2"/>
          <p:cNvSpPr/>
          <p:nvPr/>
        </p:nvSpPr>
        <p:spPr>
          <a:xfrm>
            <a:off x="336240" y="1600920"/>
            <a:ext cx="10856880" cy="387648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GB"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GB" sz="2000" spc="-1" strike="noStrike">
              <a:solidFill>
                <a:srgbClr val="000000"/>
              </a:solidFill>
              <a:latin typeface="Arial"/>
            </a:endParaRPr>
          </a:p>
          <a:p>
            <a:pPr>
              <a:lnSpc>
                <a:spcPct val="100000"/>
              </a:lnSpc>
            </a:pPr>
            <a:endParaRPr b="0" lang="en-GB" sz="2000" spc="-1" strike="noStrike">
              <a:solidFill>
                <a:srgbClr val="000000"/>
              </a:solidFill>
              <a:latin typeface="Arial"/>
            </a:endParaRPr>
          </a:p>
        </p:txBody>
      </p:sp>
      <p:sp>
        <p:nvSpPr>
          <p:cNvPr id="226" name="CustomShape 3"/>
          <p:cNvSpPr/>
          <p:nvPr/>
        </p:nvSpPr>
        <p:spPr>
          <a:xfrm>
            <a:off x="270720" y="6322680"/>
            <a:ext cx="107938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GB" sz="900" spc="-1" strike="noStrike">
              <a:solidFill>
                <a:srgbClr val="000000"/>
              </a:solidFill>
              <a:latin typeface="Arial"/>
            </a:endParaRPr>
          </a:p>
        </p:txBody>
      </p:sp>
      <p:sp>
        <p:nvSpPr>
          <p:cNvPr id="227" name="CustomShape 4"/>
          <p:cNvSpPr/>
          <p:nvPr/>
        </p:nvSpPr>
        <p:spPr>
          <a:xfrm>
            <a:off x="3566160" y="3017520"/>
            <a:ext cx="5023440" cy="273744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GB" sz="1400" spc="-1" strike="noStrike">
              <a:solidFill>
                <a:srgbClr val="000000"/>
              </a:solidFill>
              <a:latin typeface="Arial"/>
            </a:endParaRPr>
          </a:p>
        </p:txBody>
      </p:sp>
      <p:sp>
        <p:nvSpPr>
          <p:cNvPr id="228" name="CustomShape 5"/>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30" name="CustomShape 2"/>
          <p:cNvSpPr/>
          <p:nvPr/>
        </p:nvSpPr>
        <p:spPr>
          <a:xfrm>
            <a:off x="336240" y="1600920"/>
            <a:ext cx="10856880" cy="387648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GB"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GB" sz="2000" spc="-1" strike="noStrike">
              <a:solidFill>
                <a:srgbClr val="000000"/>
              </a:solidFill>
              <a:latin typeface="Arial"/>
            </a:endParaRPr>
          </a:p>
          <a:p>
            <a:pPr>
              <a:lnSpc>
                <a:spcPct val="100000"/>
              </a:lnSpc>
            </a:pPr>
            <a:endParaRPr b="0" lang="en-GB" sz="2000" spc="-1" strike="noStrike">
              <a:solidFill>
                <a:srgbClr val="000000"/>
              </a:solidFill>
              <a:latin typeface="Arial"/>
            </a:endParaRPr>
          </a:p>
        </p:txBody>
      </p:sp>
      <p:sp>
        <p:nvSpPr>
          <p:cNvPr id="231" name="CustomShape 3"/>
          <p:cNvSpPr/>
          <p:nvPr/>
        </p:nvSpPr>
        <p:spPr>
          <a:xfrm>
            <a:off x="270720" y="6322680"/>
            <a:ext cx="107938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GB" sz="900" spc="-1" strike="noStrike">
              <a:solidFill>
                <a:srgbClr val="000000"/>
              </a:solidFill>
              <a:latin typeface="Arial"/>
            </a:endParaRPr>
          </a:p>
        </p:txBody>
      </p:sp>
      <p:sp>
        <p:nvSpPr>
          <p:cNvPr id="232" name="CustomShape 4"/>
          <p:cNvSpPr/>
          <p:nvPr/>
        </p:nvSpPr>
        <p:spPr>
          <a:xfrm>
            <a:off x="3566160" y="3017520"/>
            <a:ext cx="5023440" cy="273744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GB" sz="1400" spc="-1" strike="noStrike">
              <a:solidFill>
                <a:srgbClr val="000000"/>
              </a:solidFill>
              <a:latin typeface="Arial"/>
            </a:endParaRPr>
          </a:p>
        </p:txBody>
      </p:sp>
      <p:sp>
        <p:nvSpPr>
          <p:cNvPr id="233" name="CustomShape 5"/>
          <p:cNvSpPr/>
          <p:nvPr/>
        </p:nvSpPr>
        <p:spPr>
          <a:xfrm>
            <a:off x="2743200" y="5760720"/>
            <a:ext cx="5389200" cy="8524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400" spc="-1" strike="noStrike" u="sng">
                <a:solidFill>
                  <a:srgbClr val="000000"/>
                </a:solidFill>
                <a:uFillTx/>
                <a:latin typeface="DejaVu Sans"/>
                <a:ea typeface="DejaVu Sans"/>
              </a:rPr>
              <a:t>Blaming individuals and denying any responsibility → great strategy!</a:t>
            </a:r>
            <a:endParaRPr b="0" lang="en-GB" sz="1400" spc="-1" strike="noStrike">
              <a:solidFill>
                <a:srgbClr val="000000"/>
              </a:solidFill>
              <a:latin typeface="Arial"/>
            </a:endParaRPr>
          </a:p>
        </p:txBody>
      </p:sp>
      <p:sp>
        <p:nvSpPr>
          <p:cNvPr id="234" name="CustomShape 6"/>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CustomShape 1"/>
          <p:cNvSpPr/>
          <p:nvPr/>
        </p:nvSpPr>
        <p:spPr>
          <a:xfrm>
            <a:off x="335520" y="4406760"/>
            <a:ext cx="10737720" cy="1346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How much Time do we Have left?</a:t>
            </a:r>
            <a:endParaRPr b="0" lang="en-GB" sz="3000" spc="-1" strike="noStrike">
              <a:solidFill>
                <a:srgbClr val="000000"/>
              </a:solidFill>
              <a:latin typeface="Arial"/>
            </a:endParaRPr>
          </a:p>
        </p:txBody>
      </p:sp>
      <p:sp>
        <p:nvSpPr>
          <p:cNvPr id="236" name="CustomShape 2"/>
          <p:cNvSpPr/>
          <p:nvPr/>
        </p:nvSpPr>
        <p:spPr>
          <a:xfrm>
            <a:off x="335520" y="2906640"/>
            <a:ext cx="10737720" cy="14846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38"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pic>
        <p:nvPicPr>
          <p:cNvPr id="239" name="Grafik 234" descr=""/>
          <p:cNvPicPr/>
          <p:nvPr/>
        </p:nvPicPr>
        <p:blipFill>
          <a:blip r:embed="rId1"/>
          <a:stretch/>
        </p:blipFill>
        <p:spPr>
          <a:xfrm>
            <a:off x="1235880" y="1271160"/>
            <a:ext cx="9272520" cy="5213880"/>
          </a:xfrm>
          <a:prstGeom prst="rect">
            <a:avLst/>
          </a:prstGeom>
          <a:ln w="0">
            <a:noFill/>
          </a:ln>
        </p:spPr>
      </p:pic>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41"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42" name="CustomShape 3"/>
          <p:cNvSpPr/>
          <p:nvPr/>
        </p:nvSpPr>
        <p:spPr>
          <a:xfrm>
            <a:off x="4206240" y="721800"/>
            <a:ext cx="1085760" cy="334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43" name="CustomShape 4"/>
          <p:cNvSpPr/>
          <p:nvPr/>
        </p:nvSpPr>
        <p:spPr>
          <a:xfrm>
            <a:off x="2377440" y="3056040"/>
            <a:ext cx="6666480" cy="11430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"The popular idea of cutting our emissions in half in 10 years only gives us a 50% chance of staying below 1.5 degrees, and the risk of setting off irreversible chain reactions beyond human control.” - G. Thunberg</a:t>
            </a:r>
            <a:endParaRPr b="0" lang="en-GB" sz="1800" spc="-1" strike="noStrike">
              <a:solidFill>
                <a:srgbClr val="000000"/>
              </a:solidFill>
              <a:latin typeface="Arial"/>
            </a:endParaRPr>
          </a:p>
        </p:txBody>
      </p:sp>
      <p:sp>
        <p:nvSpPr>
          <p:cNvPr id="244" name="CustomShape 5"/>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46" name="CustomShape 2"/>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We are experiencing a car crash in slow motion and instead of hitting the breaks we are flooring the gas pedal.</a:t>
            </a:r>
            <a:endParaRPr b="0" lang="en-GB" sz="1800" spc="-1" strike="noStrike">
              <a:solidFill>
                <a:srgbClr val="000000"/>
              </a:solidFill>
              <a:latin typeface="Arial"/>
            </a:endParaRPr>
          </a:p>
        </p:txBody>
      </p:sp>
      <p:sp>
        <p:nvSpPr>
          <p:cNvPr id="247" name="CustomShape 3"/>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49"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50"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Average Surface Temperature</a:t>
            </a:r>
            <a:endParaRPr b="0" lang="en-GB" sz="2200" spc="-1" strike="noStrike">
              <a:solidFill>
                <a:srgbClr val="000000"/>
              </a:solidFill>
              <a:latin typeface="Arial"/>
            </a:endParaRPr>
          </a:p>
        </p:txBody>
      </p:sp>
      <p:sp>
        <p:nvSpPr>
          <p:cNvPr id="251" name="CustomShape 4"/>
          <p:cNvSpPr/>
          <p:nvPr/>
        </p:nvSpPr>
        <p:spPr>
          <a:xfrm>
            <a:off x="263520" y="6492240"/>
            <a:ext cx="7773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Efbrazil – https://commons.wikimedia.org/wiki/File:Global_Temperature_And_Forces.svg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252" name="Grafik 247" descr=""/>
          <p:cNvPicPr/>
          <p:nvPr/>
        </p:nvPicPr>
        <p:blipFill>
          <a:blip r:embed="rId2"/>
          <a:stretch/>
        </p:blipFill>
        <p:spPr>
          <a:xfrm>
            <a:off x="2651760" y="1686600"/>
            <a:ext cx="6119280" cy="4798440"/>
          </a:xfrm>
          <a:prstGeom prst="rect">
            <a:avLst/>
          </a:prstGeom>
          <a:ln w="0">
            <a:noFill/>
          </a:ln>
        </p:spPr>
      </p:pic>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54"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p:txBody>
      </p:sp>
      <p:sp>
        <p:nvSpPr>
          <p:cNvPr id="255"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Hanover on the Côte d'Azur (South of France)</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CustomShape 1"/>
          <p:cNvSpPr/>
          <p:nvPr/>
        </p:nvSpPr>
        <p:spPr>
          <a:xfrm>
            <a:off x="335520" y="4406760"/>
            <a:ext cx="10737720" cy="1346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Climate Change – The Basics</a:t>
            </a:r>
            <a:endParaRPr b="0" lang="en-GB" sz="3000" spc="-1" strike="noStrike">
              <a:solidFill>
                <a:srgbClr val="000000"/>
              </a:solidFill>
              <a:latin typeface="Arial"/>
            </a:endParaRPr>
          </a:p>
        </p:txBody>
      </p:sp>
      <p:sp>
        <p:nvSpPr>
          <p:cNvPr id="101" name="CustomShape 2"/>
          <p:cNvSpPr/>
          <p:nvPr/>
        </p:nvSpPr>
        <p:spPr>
          <a:xfrm>
            <a:off x="335520" y="2906640"/>
            <a:ext cx="10737720" cy="14846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57"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58" name="CustomShape 3"/>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59" name="CustomShape 4"/>
          <p:cNvSpPr/>
          <p:nvPr/>
        </p:nvSpPr>
        <p:spPr>
          <a:xfrm>
            <a:off x="263520" y="6492240"/>
            <a:ext cx="1061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Hannah Ritchie and Max Roser, adapted for svg and smartphone by Eric Fisk – https://commons.wikimedia.org/wiki/File:Greenhouse_gas_emission_scenarios_01.svg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260" name="Grafik 255" descr=""/>
          <p:cNvPicPr/>
          <p:nvPr/>
        </p:nvPicPr>
        <p:blipFill>
          <a:blip r:embed="rId2"/>
          <a:srcRect l="0" t="8760" r="0" b="0"/>
          <a:stretch/>
        </p:blipFill>
        <p:spPr>
          <a:xfrm>
            <a:off x="2710440" y="1643400"/>
            <a:ext cx="6244200" cy="4842360"/>
          </a:xfrm>
          <a:prstGeom prst="rect">
            <a:avLst/>
          </a:prstGeom>
          <a:ln w="0">
            <a:noFill/>
          </a:ln>
        </p:spPr>
      </p:pic>
      <p:sp>
        <p:nvSpPr>
          <p:cNvPr id="261" name="CustomShape 5"/>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GHG Emission Pathways (2019)</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63"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64" name="CustomShape 3"/>
          <p:cNvSpPr/>
          <p:nvPr/>
        </p:nvSpPr>
        <p:spPr>
          <a:xfrm>
            <a:off x="4206240" y="721800"/>
            <a:ext cx="1085760" cy="33480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65" name="CustomShape 4"/>
          <p:cNvSpPr/>
          <p:nvPr/>
        </p:nvSpPr>
        <p:spPr>
          <a:xfrm>
            <a:off x="2377440" y="3056040"/>
            <a:ext cx="6666480" cy="11430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If we can keep warming below </a:t>
            </a:r>
            <a:r>
              <a:rPr b="1" i="1" lang="en-US" sz="1800" spc="-1" strike="noStrike">
                <a:solidFill>
                  <a:srgbClr val="000000"/>
                </a:solidFill>
                <a:latin typeface="DejaVu Sans"/>
                <a:ea typeface="DejaVu Sans"/>
              </a:rPr>
              <a:t>3°C</a:t>
            </a:r>
            <a:r>
              <a:rPr b="0" i="1" lang="en-US" sz="1800" spc="-1" strike="noStrike">
                <a:solidFill>
                  <a:srgbClr val="000000"/>
                </a:solidFill>
                <a:latin typeface="DejaVu Sans"/>
                <a:ea typeface="DejaVu Sans"/>
              </a:rPr>
              <a:t> we likely remain within our adaptive capacity as a civilization, but at </a:t>
            </a:r>
            <a:r>
              <a:rPr b="1" i="1" lang="en-US" sz="1800" spc="-1" strike="noStrike">
                <a:solidFill>
                  <a:srgbClr val="000000"/>
                </a:solidFill>
                <a:latin typeface="DejaVu Sans"/>
                <a:ea typeface="DejaVu Sans"/>
              </a:rPr>
              <a:t>2.7°C</a:t>
            </a:r>
            <a:r>
              <a:rPr b="0" i="1" lang="en-US" sz="1800" spc="-1" strike="noStrike">
                <a:solidFill>
                  <a:srgbClr val="000000"/>
                </a:solidFill>
                <a:latin typeface="DejaVu Sans"/>
                <a:ea typeface="DejaVu Sans"/>
              </a:rPr>
              <a:t> warming we would experience </a:t>
            </a:r>
            <a:r>
              <a:rPr b="0" i="1" lang="en-US" sz="1800" spc="-1" strike="noStrike" u="sng">
                <a:solidFill>
                  <a:srgbClr val="000000"/>
                </a:solidFill>
                <a:uFillTx/>
                <a:latin typeface="DejaVu Sans"/>
                <a:ea typeface="DejaVu Sans"/>
              </a:rPr>
              <a:t>great hardship</a:t>
            </a:r>
            <a:r>
              <a:rPr b="0" i="1" lang="en-US" sz="1800" spc="-1" strike="noStrike">
                <a:solidFill>
                  <a:srgbClr val="000000"/>
                </a:solidFill>
                <a:latin typeface="DejaVu Sans"/>
                <a:ea typeface="DejaVu Sans"/>
              </a:rPr>
              <a:t>.” - Prof. Michael Mann</a:t>
            </a:r>
            <a:endParaRPr b="0" lang="en-GB" sz="1800" spc="-1" strike="noStrike">
              <a:solidFill>
                <a:srgbClr val="000000"/>
              </a:solidFill>
              <a:latin typeface="Arial"/>
            </a:endParaRPr>
          </a:p>
        </p:txBody>
      </p:sp>
      <p:sp>
        <p:nvSpPr>
          <p:cNvPr id="266" name="CustomShape 5"/>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67" name="CustomShape 6"/>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a:t>
            </a:r>
            <a:endParaRPr b="0" lang="en-GB" sz="2200" spc="-1" strike="noStrike">
              <a:solidFill>
                <a:srgbClr val="000000"/>
              </a:solidFill>
              <a:latin typeface="Arial"/>
            </a:endParaRPr>
          </a:p>
        </p:txBody>
      </p:sp>
      <p:pic>
        <p:nvPicPr>
          <p:cNvPr id="268" name="Grafik 263" descr=""/>
          <p:cNvPicPr/>
          <p:nvPr/>
        </p:nvPicPr>
        <p:blipFill>
          <a:blip r:embed="rId1"/>
          <a:stretch/>
        </p:blipFill>
        <p:spPr>
          <a:xfrm>
            <a:off x="7406640" y="4208400"/>
            <a:ext cx="3838320" cy="2556000"/>
          </a:xfrm>
          <a:prstGeom prst="rect">
            <a:avLst/>
          </a:prstGeom>
          <a:ln w="0">
            <a:noFill/>
          </a:ln>
        </p:spPr>
      </p:pic>
      <p:sp>
        <p:nvSpPr>
          <p:cNvPr id="269" name="CustomShape 7"/>
          <p:cNvSpPr/>
          <p:nvPr/>
        </p:nvSpPr>
        <p:spPr>
          <a:xfrm>
            <a:off x="263520" y="6492240"/>
            <a:ext cx="7773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Tim Dennell – https://www.flickr.com/photos/shefftim/51662049870/ – </a:t>
            </a:r>
            <a:r>
              <a:rPr b="0" lang="en-US" sz="900" spc="-1" strike="noStrike" u="sng">
                <a:solidFill>
                  <a:srgbClr val="0000ff"/>
                </a:solidFill>
                <a:uFillTx/>
                <a:latin typeface="Roboto"/>
                <a:ea typeface="Roboto"/>
                <a:hlinkClick r:id="rId2"/>
              </a:rPr>
              <a:t>CC BY-NC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71" name="CustomShape 2"/>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2°C → 13.9 times every 50 years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en-GB" sz="1800" spc="-1" strike="noStrike">
              <a:solidFill>
                <a:srgbClr val="000000"/>
              </a:solidFill>
              <a:latin typeface="Arial"/>
            </a:endParaRPr>
          </a:p>
        </p:txBody>
      </p:sp>
      <p:sp>
        <p:nvSpPr>
          <p:cNvPr id="272" name="CustomShape 3"/>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73" name="CustomShape 4"/>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GB" sz="2200" spc="-1" strike="noStrike">
              <a:solidFill>
                <a:srgbClr val="000000"/>
              </a:solidFill>
              <a:latin typeface="Arial"/>
            </a:endParaRPr>
          </a:p>
        </p:txBody>
      </p:sp>
      <p:sp>
        <p:nvSpPr>
          <p:cNvPr id="274" name="CustomShape 5"/>
          <p:cNvSpPr/>
          <p:nvPr/>
        </p:nvSpPr>
        <p:spPr>
          <a:xfrm>
            <a:off x="263520" y="6311160"/>
            <a:ext cx="106113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76" name="CustomShape 2"/>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en-GB" sz="1800" spc="-1" strike="noStrike">
              <a:solidFill>
                <a:srgbClr val="000000"/>
              </a:solidFill>
              <a:latin typeface="Arial"/>
            </a:endParaRPr>
          </a:p>
        </p:txBody>
      </p:sp>
      <p:sp>
        <p:nvSpPr>
          <p:cNvPr id="277" name="CustomShape 3"/>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78" name="CustomShape 4"/>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GB" sz="2200" spc="-1" strike="noStrike">
              <a:solidFill>
                <a:srgbClr val="000000"/>
              </a:solidFill>
              <a:latin typeface="Arial"/>
            </a:endParaRPr>
          </a:p>
        </p:txBody>
      </p:sp>
      <p:sp>
        <p:nvSpPr>
          <p:cNvPr id="279" name="CustomShape 5"/>
          <p:cNvSpPr/>
          <p:nvPr/>
        </p:nvSpPr>
        <p:spPr>
          <a:xfrm>
            <a:off x="263520" y="6311160"/>
            <a:ext cx="106113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81" name="CustomShape 2"/>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3°C → 27.4 times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4°C → 39.2 times every 50 years</a:t>
            </a:r>
            <a:endParaRPr b="0" lang="en-GB" sz="1800" spc="-1" strike="noStrike">
              <a:solidFill>
                <a:srgbClr val="000000"/>
              </a:solidFill>
              <a:latin typeface="Arial"/>
            </a:endParaRPr>
          </a:p>
        </p:txBody>
      </p:sp>
      <p:sp>
        <p:nvSpPr>
          <p:cNvPr id="282" name="CustomShape 3"/>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83" name="CustomShape 4"/>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GB" sz="2200" spc="-1" strike="noStrike">
              <a:solidFill>
                <a:srgbClr val="000000"/>
              </a:solidFill>
              <a:latin typeface="Arial"/>
            </a:endParaRPr>
          </a:p>
        </p:txBody>
      </p:sp>
      <p:sp>
        <p:nvSpPr>
          <p:cNvPr id="284" name="CustomShape 5"/>
          <p:cNvSpPr/>
          <p:nvPr/>
        </p:nvSpPr>
        <p:spPr>
          <a:xfrm>
            <a:off x="263520" y="6311160"/>
            <a:ext cx="106113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86" name="CustomShape 2"/>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Sydney → 11 days/year instead of 3.1 days/year</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GB" sz="1800" spc="-1" strike="noStrike">
              <a:solidFill>
                <a:srgbClr val="000000"/>
              </a:solidFill>
              <a:latin typeface="Arial"/>
            </a:endParaRPr>
          </a:p>
        </p:txBody>
      </p:sp>
      <p:sp>
        <p:nvSpPr>
          <p:cNvPr id="287" name="CustomShape 3"/>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88" name="CustomShape 4"/>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289" name="CustomShape 5"/>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91" name="CustomShape 2"/>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GB" sz="1800" spc="-1" strike="noStrike">
              <a:solidFill>
                <a:srgbClr val="000000"/>
              </a:solidFill>
              <a:latin typeface="Arial"/>
            </a:endParaRPr>
          </a:p>
        </p:txBody>
      </p:sp>
      <p:sp>
        <p:nvSpPr>
          <p:cNvPr id="292" name="CustomShape 3"/>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93" name="CustomShape 4"/>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294" name="CustomShape 5"/>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96" name="CustomShape 2"/>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GB" sz="1800" spc="-1" strike="noStrike">
              <a:solidFill>
                <a:srgbClr val="000000"/>
              </a:solidFill>
              <a:latin typeface="Arial"/>
            </a:endParaRPr>
          </a:p>
        </p:txBody>
      </p:sp>
      <p:sp>
        <p:nvSpPr>
          <p:cNvPr id="297" name="CustomShape 3"/>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298" name="CustomShape 4"/>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299" name="CustomShape 5"/>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01" name="CustomShape 2"/>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Darwin → </a:t>
            </a:r>
            <a:r>
              <a:rPr b="1" lang="en-US" sz="1800" spc="-1" strike="noStrike" u="sng">
                <a:solidFill>
                  <a:srgbClr val="000000"/>
                </a:solidFill>
                <a:uFillTx/>
                <a:latin typeface="DejaVu Sans"/>
                <a:ea typeface="DejaVu Sans"/>
              </a:rPr>
              <a:t>265</a:t>
            </a:r>
            <a:r>
              <a:rPr b="0" lang="en-US" sz="1800" spc="-1" strike="noStrike">
                <a:solidFill>
                  <a:srgbClr val="000000"/>
                </a:solidFill>
                <a:latin typeface="DejaVu Sans"/>
                <a:ea typeface="DejaVu Sans"/>
              </a:rPr>
              <a:t> days/year instead of 11 days/year</a:t>
            </a:r>
            <a:endParaRPr b="0" lang="en-GB" sz="1800" spc="-1" strike="noStrike">
              <a:solidFill>
                <a:srgbClr val="000000"/>
              </a:solidFill>
              <a:latin typeface="Arial"/>
            </a:endParaRPr>
          </a:p>
        </p:txBody>
      </p:sp>
      <p:sp>
        <p:nvSpPr>
          <p:cNvPr id="302" name="CustomShape 3"/>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03" name="CustomShape 4"/>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304" name="CustomShape 5"/>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06"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07"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Biodiversity (Coral Reef Example)</a:t>
            </a:r>
            <a:endParaRPr b="0" lang="en-GB" sz="2200" spc="-1" strike="noStrike">
              <a:solidFill>
                <a:srgbClr val="000000"/>
              </a:solidFill>
              <a:latin typeface="Arial"/>
            </a:endParaRPr>
          </a:p>
        </p:txBody>
      </p:sp>
      <p:sp>
        <p:nvSpPr>
          <p:cNvPr id="308" name="CustomShape 4"/>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https://www.ipcc.ch/sr15/chapter/spm/</a:t>
            </a:r>
            <a:endParaRPr b="0" lang="en-GB" sz="900" spc="-1" strike="noStrike">
              <a:solidFill>
                <a:srgbClr val="000000"/>
              </a:solidFill>
              <a:latin typeface="Arial"/>
            </a:endParaRPr>
          </a:p>
        </p:txBody>
      </p:sp>
      <p:sp>
        <p:nvSpPr>
          <p:cNvPr id="309" name="CustomShape 5"/>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70 to 90% of coral reefs will die off worldwide</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99% of coral reefs will die off worldwide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03"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104"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11"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12"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13" name="CustomShape 4"/>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en-GB" sz="900" spc="-1" strike="noStrike">
              <a:solidFill>
                <a:srgbClr val="000000"/>
              </a:solidFill>
              <a:latin typeface="Arial"/>
            </a:endParaRPr>
          </a:p>
        </p:txBody>
      </p:sp>
      <p:sp>
        <p:nvSpPr>
          <p:cNvPr id="314" name="CustomShape 5"/>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2°C →  36% of land to extreme rainfall and cause average rainfall to rise 4%</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Half a degree of warming would double the effects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16"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17"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18" name="CustomShape 4"/>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en-GB" sz="900" spc="-1" strike="noStrike">
              <a:solidFill>
                <a:srgbClr val="000000"/>
              </a:solidFill>
              <a:latin typeface="Arial"/>
            </a:endParaRPr>
          </a:p>
        </p:txBody>
      </p:sp>
      <p:sp>
        <p:nvSpPr>
          <p:cNvPr id="319" name="CustomShape 5"/>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36% of land to extreme rainfall and cause average rainfall to rise 4%</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Half a degree of warming would double the effects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21"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22"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23" name="CustomShape 4"/>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324" name="CustomShape 5"/>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globally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4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10 months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26"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27"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28" name="CustomShape 4"/>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329" name="CustomShape 5"/>
          <p:cNvSpPr/>
          <p:nvPr/>
        </p:nvSpPr>
        <p:spPr>
          <a:xfrm>
            <a:off x="335520" y="1268280"/>
            <a:ext cx="468828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GB" sz="1800" spc="-1" strike="noStrike">
              <a:solidFill>
                <a:srgbClr val="000000"/>
              </a:solidFill>
              <a:latin typeface="Arial"/>
            </a:endParaRPr>
          </a:p>
        </p:txBody>
      </p:sp>
      <p:sp>
        <p:nvSpPr>
          <p:cNvPr id="330" name="CustomShape 6"/>
          <p:cNvSpPr/>
          <p:nvPr/>
        </p:nvSpPr>
        <p:spPr>
          <a:xfrm>
            <a:off x="4937760" y="1460160"/>
            <a:ext cx="441180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Extreme case → North Africa:</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1.5°C → 7 months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2.0°C → 20 months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3.0°C → </a:t>
            </a:r>
            <a:r>
              <a:rPr b="1" lang="en-US" sz="1800" spc="-1" strike="noStrike">
                <a:solidFill>
                  <a:srgbClr val="ffffff"/>
                </a:solidFill>
                <a:latin typeface="DejaVu Sans"/>
                <a:ea typeface="DejaVu Sans"/>
              </a:rPr>
              <a:t>60 months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32"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33"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34" name="CustomShape 4"/>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335" name="CustomShape 5"/>
          <p:cNvSpPr/>
          <p:nvPr/>
        </p:nvSpPr>
        <p:spPr>
          <a:xfrm>
            <a:off x="335520" y="1268280"/>
            <a:ext cx="468828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GB" sz="1800" spc="-1" strike="noStrike">
              <a:solidFill>
                <a:srgbClr val="000000"/>
              </a:solidFill>
              <a:latin typeface="Arial"/>
            </a:endParaRPr>
          </a:p>
        </p:txBody>
      </p:sp>
      <p:sp>
        <p:nvSpPr>
          <p:cNvPr id="336" name="CustomShape 6"/>
          <p:cNvSpPr/>
          <p:nvPr/>
        </p:nvSpPr>
        <p:spPr>
          <a:xfrm>
            <a:off x="4937760" y="1460160"/>
            <a:ext cx="441180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case → North Africa:</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7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20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a:t>
            </a:r>
            <a:r>
              <a:rPr b="1" lang="en-US" sz="1800" spc="-1" strike="noStrike">
                <a:solidFill>
                  <a:srgbClr val="000000"/>
                </a:solidFill>
                <a:latin typeface="DejaVu Sans"/>
                <a:ea typeface="DejaVu Sans"/>
              </a:rPr>
              <a:t>60 months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38"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39"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40" name="CustomShape 4"/>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341" name="CustomShape 5"/>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resource wars?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43"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44"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45" name="CustomShape 4"/>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346" name="CustomShape 5"/>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Resource wars?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7"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48"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49"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en-GB" sz="2200" spc="-1" strike="noStrike">
              <a:solidFill>
                <a:srgbClr val="000000"/>
              </a:solidFill>
              <a:latin typeface="Arial"/>
            </a:endParaRPr>
          </a:p>
        </p:txBody>
      </p:sp>
      <p:sp>
        <p:nvSpPr>
          <p:cNvPr id="350" name="CustomShape 4"/>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GB" sz="900" spc="-1" strike="noStrike">
              <a:solidFill>
                <a:srgbClr val="000000"/>
              </a:solidFill>
              <a:latin typeface="Arial"/>
            </a:endParaRPr>
          </a:p>
        </p:txBody>
      </p:sp>
      <p:sp>
        <p:nvSpPr>
          <p:cNvPr id="351" name="CustomShape 5"/>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Global GDP in 2100 (per capita)</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-8% </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-13%</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Annual flood damage losses from sea level rise:</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$10.2tn</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$11.7tn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53" name="CustomShape 2"/>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54"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en-GB" sz="2200" spc="-1" strike="noStrike">
              <a:solidFill>
                <a:srgbClr val="000000"/>
              </a:solidFill>
              <a:latin typeface="Arial"/>
            </a:endParaRPr>
          </a:p>
        </p:txBody>
      </p:sp>
      <p:sp>
        <p:nvSpPr>
          <p:cNvPr id="355" name="CustomShape 4"/>
          <p:cNvSpPr/>
          <p:nvPr/>
        </p:nvSpPr>
        <p:spPr>
          <a:xfrm>
            <a:off x="263520" y="631116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GB" sz="900" spc="-1" strike="noStrike">
              <a:solidFill>
                <a:srgbClr val="000000"/>
              </a:solidFill>
              <a:latin typeface="Arial"/>
            </a:endParaRPr>
          </a:p>
        </p:txBody>
      </p:sp>
      <p:sp>
        <p:nvSpPr>
          <p:cNvPr id="356" name="CustomShape 5"/>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Increase of economic damages from river flooding</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Germany</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608%</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789%</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1234%</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UK</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1206%</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1219%</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6543%</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Hungary</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3165%</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2442%</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4312%</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7"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58" name="CustomShape 2"/>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1" lang="en-US" sz="1800" spc="-1" strike="noStrike">
                <a:solidFill>
                  <a:srgbClr val="ffffff"/>
                </a:solidFill>
                <a:latin typeface="DejaVu Sans"/>
                <a:ea typeface="DejaVu Sans"/>
              </a:rPr>
              <a:t>→ </a:t>
            </a:r>
            <a:r>
              <a:rPr b="1" lang="en-US" sz="1800" spc="-1" strike="noStrike">
                <a:solidFill>
                  <a:srgbClr val="ffffff"/>
                </a:solidFill>
                <a:latin typeface="DejaVu Sans"/>
                <a:ea typeface="DejaVu Sans"/>
              </a:rPr>
              <a:t>We have 30 month left!</a:t>
            </a:r>
            <a:endParaRPr b="0" lang="en-GB" sz="1800" spc="-1" strike="noStrike">
              <a:solidFill>
                <a:srgbClr val="000000"/>
              </a:solidFill>
              <a:latin typeface="Arial"/>
            </a:endParaRPr>
          </a:p>
        </p:txBody>
      </p:sp>
      <p:sp>
        <p:nvSpPr>
          <p:cNvPr id="359" name="CustomShape 3"/>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60" name="CustomShape 4"/>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en-GB" sz="2200" spc="-1" strike="noStrike">
              <a:solidFill>
                <a:srgbClr val="000000"/>
              </a:solidFill>
              <a:latin typeface="Arial"/>
            </a:endParaRPr>
          </a:p>
        </p:txBody>
      </p:sp>
      <p:sp>
        <p:nvSpPr>
          <p:cNvPr id="361" name="CustomShape 5"/>
          <p:cNvSpPr/>
          <p:nvPr/>
        </p:nvSpPr>
        <p:spPr>
          <a:xfrm>
            <a:off x="365760" y="2692800"/>
            <a:ext cx="10330920" cy="1233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362" name="CustomShape 6"/>
          <p:cNvSpPr/>
          <p:nvPr/>
        </p:nvSpPr>
        <p:spPr>
          <a:xfrm>
            <a:off x="263520" y="649224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06"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a:t>
            </a:r>
            <a:r>
              <a:rPr b="1" i="1" lang="en-US" sz="1800" spc="-1" strike="noStrike" u="sng">
                <a:solidFill>
                  <a:srgbClr val="ffffff"/>
                </a:solidFill>
                <a:uFillTx/>
                <a:latin typeface="DejaVu Sans"/>
                <a:ea typeface="DejaVu Sans"/>
              </a:rPr>
              <a:t>Weather condition</a:t>
            </a:r>
            <a:r>
              <a:rPr b="0" i="1" lang="en-US" sz="1800" spc="-1" strike="noStrike">
                <a:solidFill>
                  <a:srgbClr val="ffffff"/>
                </a:solidFill>
                <a:latin typeface="DejaVu Sans"/>
                <a:ea typeface="DejaVu Sans"/>
              </a:rPr>
              <a:t> is the regional weather </a:t>
            </a:r>
            <a:r>
              <a:rPr b="0" i="1" lang="en-US" sz="1800" spc="-1" strike="noStrike" u="sng">
                <a:solidFill>
                  <a:srgbClr val="ffffff"/>
                </a:solidFill>
                <a:uFillTx/>
                <a:latin typeface="DejaVu Sans"/>
                <a:ea typeface="DejaVu Sans"/>
              </a:rPr>
              <a:t>during a defined time period</a:t>
            </a:r>
            <a:r>
              <a:rPr b="0" i="1" lang="en-US" sz="1800" spc="-1" strike="noStrike">
                <a:solidFill>
                  <a:srgbClr val="ffffff"/>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GB" sz="1800" spc="-1" strike="noStrike">
              <a:solidFill>
                <a:srgbClr val="000000"/>
              </a:solidFill>
              <a:latin typeface="Arial"/>
            </a:endParaRPr>
          </a:p>
        </p:txBody>
      </p:sp>
      <p:sp>
        <p:nvSpPr>
          <p:cNvPr id="107"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GB" sz="2200" spc="-1" strike="noStrike">
              <a:solidFill>
                <a:srgbClr val="000000"/>
              </a:solidFill>
              <a:latin typeface="Arial"/>
            </a:endParaRPr>
          </a:p>
        </p:txBody>
      </p:sp>
      <p:sp>
        <p:nvSpPr>
          <p:cNvPr id="108" name="CustomShape 4"/>
          <p:cNvSpPr/>
          <p:nvPr/>
        </p:nvSpPr>
        <p:spPr>
          <a:xfrm>
            <a:off x="360720" y="2286000"/>
            <a:ext cx="10788120" cy="1547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109" name="CustomShape 5"/>
          <p:cNvSpPr/>
          <p:nvPr/>
        </p:nvSpPr>
        <p:spPr>
          <a:xfrm>
            <a:off x="263520" y="6492240"/>
            <a:ext cx="107938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3"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64" name="CustomShape 2"/>
          <p:cNvSpPr/>
          <p:nvPr/>
        </p:nvSpPr>
        <p:spPr>
          <a:xfrm>
            <a:off x="335520" y="1268280"/>
            <a:ext cx="10629720" cy="5026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We have 20 month left!</a:t>
            </a:r>
            <a:endParaRPr b="0" lang="en-GB" sz="1800" spc="-1" strike="noStrike">
              <a:solidFill>
                <a:srgbClr val="000000"/>
              </a:solidFill>
              <a:latin typeface="Arial"/>
            </a:endParaRPr>
          </a:p>
        </p:txBody>
      </p:sp>
      <p:sp>
        <p:nvSpPr>
          <p:cNvPr id="365" name="CustomShape 3"/>
          <p:cNvSpPr/>
          <p:nvPr/>
        </p:nvSpPr>
        <p:spPr>
          <a:xfrm>
            <a:off x="432720" y="1148040"/>
            <a:ext cx="10348200" cy="4888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
        <p:nvSpPr>
          <p:cNvPr id="366" name="CustomShape 4"/>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en-GB" sz="2200" spc="-1" strike="noStrike">
              <a:solidFill>
                <a:srgbClr val="000000"/>
              </a:solidFill>
              <a:latin typeface="Arial"/>
            </a:endParaRPr>
          </a:p>
        </p:txBody>
      </p:sp>
      <p:sp>
        <p:nvSpPr>
          <p:cNvPr id="367" name="CustomShape 5"/>
          <p:cNvSpPr/>
          <p:nvPr/>
        </p:nvSpPr>
        <p:spPr>
          <a:xfrm>
            <a:off x="365760" y="2692800"/>
            <a:ext cx="10330920" cy="1233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368" name="CustomShape 6"/>
          <p:cNvSpPr/>
          <p:nvPr/>
        </p:nvSpPr>
        <p:spPr>
          <a:xfrm>
            <a:off x="263520" y="6492240"/>
            <a:ext cx="1061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9" name="CustomShape 1"/>
          <p:cNvSpPr/>
          <p:nvPr/>
        </p:nvSpPr>
        <p:spPr>
          <a:xfrm>
            <a:off x="335520" y="4406760"/>
            <a:ext cx="10737720" cy="1346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Conclusion</a:t>
            </a:r>
            <a:endParaRPr b="0" lang="en-GB" sz="3000" spc="-1" strike="noStrike">
              <a:solidFill>
                <a:srgbClr val="000000"/>
              </a:solidFill>
              <a:latin typeface="Arial"/>
            </a:endParaRPr>
          </a:p>
        </p:txBody>
      </p:sp>
      <p:sp>
        <p:nvSpPr>
          <p:cNvPr id="370" name="CustomShape 2"/>
          <p:cNvSpPr/>
          <p:nvPr/>
        </p:nvSpPr>
        <p:spPr>
          <a:xfrm>
            <a:off x="335520" y="2906640"/>
            <a:ext cx="10737720" cy="14846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en-GB" sz="2400" spc="-1" strike="noStrike">
              <a:solidFill>
                <a:srgbClr val="000000"/>
              </a:solidFill>
              <a:latin typeface="Arial"/>
            </a:endParaRPr>
          </a:p>
        </p:txBody>
      </p:sp>
      <p:sp>
        <p:nvSpPr>
          <p:cNvPr id="372" name="CustomShape 2"/>
          <p:cNvSpPr/>
          <p:nvPr/>
        </p:nvSpPr>
        <p:spPr>
          <a:xfrm>
            <a:off x="335520" y="1268640"/>
            <a:ext cx="10739160" cy="5026680"/>
          </a:xfrm>
          <a:prstGeom prst="rect">
            <a:avLst/>
          </a:prstGeom>
          <a:noFill/>
          <a:ln w="0">
            <a:noFill/>
          </a:ln>
        </p:spPr>
        <p:style>
          <a:lnRef idx="0"/>
          <a:fillRef idx="0"/>
          <a:effectRef idx="0"/>
          <a:fontRef idx="minor"/>
        </p:style>
        <p:txBody>
          <a:bodyPr lIns="90000" rIns="90000" tIns="45000" bIns="45000" anchor="ctr">
            <a:noAutofit/>
          </a:bodyPr>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 concepts and definitions of climate change </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Weather vs. climate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GHGs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Global warming</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Feedback effects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Etc.</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Effects of different global warming paths (1.5°C vs 2/3/4°C) </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335520" y="4406760"/>
            <a:ext cx="10737720" cy="1346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Exercise E02</a:t>
            </a:r>
            <a:endParaRPr b="0" lang="en-GB" sz="3000" spc="-1" strike="noStrike">
              <a:solidFill>
                <a:srgbClr val="000000"/>
              </a:solidFill>
              <a:latin typeface="Arial"/>
            </a:endParaRPr>
          </a:p>
        </p:txBody>
      </p:sp>
      <p:sp>
        <p:nvSpPr>
          <p:cNvPr id="374" name="CustomShape 2"/>
          <p:cNvSpPr/>
          <p:nvPr/>
        </p:nvSpPr>
        <p:spPr>
          <a:xfrm>
            <a:off x="335520" y="2906640"/>
            <a:ext cx="10737720" cy="14846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5"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Exercise E02</a:t>
            </a:r>
            <a:endParaRPr b="0" lang="en-GB" sz="2400" spc="-1" strike="noStrike">
              <a:solidFill>
                <a:srgbClr val="000000"/>
              </a:solidFill>
              <a:latin typeface="Arial"/>
            </a:endParaRPr>
          </a:p>
        </p:txBody>
      </p:sp>
      <p:sp>
        <p:nvSpPr>
          <p:cNvPr id="376"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Go to the </a:t>
            </a:r>
            <a:r>
              <a:rPr b="0" i="1" lang="en-US" sz="1800" spc="-1" strike="noStrike" u="sng">
                <a:solidFill>
                  <a:srgbClr val="0000ff"/>
                </a:solidFill>
                <a:uFillTx/>
                <a:latin typeface="Arial"/>
                <a:ea typeface="DejaVu Sans"/>
                <a:hlinkClick r:id="rId1"/>
              </a:rPr>
              <a:t>co2.myclimate.org</a:t>
            </a:r>
            <a:r>
              <a:rPr b="0" lang="en-US" sz="1800" spc="-1" strike="noStrike" u="sng">
                <a:solidFill>
                  <a:srgbClr val="0000ff"/>
                </a:solidFill>
                <a:uFillTx/>
                <a:latin typeface="Arial"/>
                <a:ea typeface="DejaVu Sans"/>
                <a:hlinkClick r:id="rId2"/>
              </a:rPr>
              <a:t> </a:t>
            </a:r>
            <a:r>
              <a:rPr b="0" lang="en-US" sz="1800" spc="-1" strike="noStrike">
                <a:solidFill>
                  <a:srgbClr val="000000"/>
                </a:solidFill>
                <a:latin typeface="DejaVu Sans"/>
                <a:ea typeface="DejaVu Sans"/>
              </a:rPr>
              <a:t>website and calculate your personal carbon footprint </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result according to the submission guidelines posted in the exercise sheet → </a:t>
            </a:r>
            <a:r>
              <a:rPr b="0" lang="en-US" sz="1800" spc="-1" strike="noStrike" u="sng">
                <a:solidFill>
                  <a:srgbClr val="0000ff"/>
                </a:solidFill>
                <a:uFillTx/>
                <a:latin typeface="DejaVu Sans"/>
                <a:ea typeface="DejaVu Sans"/>
                <a:hlinkClick r:id="rId3"/>
              </a:rPr>
              <a:t>E02</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377"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Your Personal CO2 Footprint</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Resources</a:t>
            </a:r>
            <a:endParaRPr b="0" lang="en-GB" sz="2400" spc="-1" strike="noStrike">
              <a:solidFill>
                <a:srgbClr val="000000"/>
              </a:solidFill>
              <a:latin typeface="Arial"/>
            </a:endParaRPr>
          </a:p>
        </p:txBody>
      </p:sp>
      <p:sp>
        <p:nvSpPr>
          <p:cNvPr id="379" name="CustomShape 2"/>
          <p:cNvSpPr/>
          <p:nvPr/>
        </p:nvSpPr>
        <p:spPr>
          <a:xfrm>
            <a:off x="335520" y="1268640"/>
            <a:ext cx="10739160" cy="5026680"/>
          </a:xfrm>
          <a:prstGeom prst="rect">
            <a:avLst/>
          </a:prstGeom>
          <a:noFill/>
          <a:ln w="0">
            <a:noFill/>
          </a:ln>
        </p:spPr>
        <p:style>
          <a:lnRef idx="0"/>
          <a:fillRef idx="0"/>
          <a:effectRef idx="0"/>
          <a:fontRef idx="minor"/>
        </p:style>
        <p:txBody>
          <a:bodyPr lIns="90000" rIns="90000" tIns="45000" bIns="45000" anchor="ctr">
            <a:noAutofit/>
          </a:bodyPr>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IPCC Sixth Assessment Report – Climate Change 2022: Impacts, Adaption and Vulnerability – </a:t>
            </a: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Basics of climate geography (Freie Universität Berlin)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NASA – What’s the Difference Between Weather and Climate? – </a:t>
            </a:r>
            <a:r>
              <a:rPr b="0" lang="en-US" sz="1800" spc="-1" strike="noStrike" u="sng">
                <a:solidFill>
                  <a:srgbClr val="0000ff"/>
                </a:solidFill>
                <a:uFillTx/>
                <a:latin typeface="DejaVu Sans"/>
                <a:ea typeface="DejaVu Sans"/>
                <a:hlinkClick r:id="rId3"/>
              </a:rPr>
              <a:t>Link</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Last Week Tonight with John Oliver (2022) – Environmental Racism – </a:t>
            </a:r>
            <a:r>
              <a:rPr b="0" lang="en-US" sz="1800" spc="-1" strike="noStrike" u="sng">
                <a:solidFill>
                  <a:srgbClr val="0000ff"/>
                </a:solidFill>
                <a:uFillTx/>
                <a:latin typeface="DejaVu Sans"/>
                <a:ea typeface="DejaVu Sans"/>
                <a:hlinkClick r:id="rId4"/>
              </a:rPr>
              <a:t>Link</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0" name="CustomShape 1"/>
          <p:cNvSpPr/>
          <p:nvPr/>
        </p:nvSpPr>
        <p:spPr>
          <a:xfrm>
            <a:off x="335520" y="1268640"/>
            <a:ext cx="10740240" cy="50277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GB" sz="4000" spc="-1" strike="noStrike">
              <a:solidFill>
                <a:srgbClr val="000000"/>
              </a:solidFill>
              <a:latin typeface="Arial"/>
            </a:endParaRPr>
          </a:p>
        </p:txBody>
      </p:sp>
      <p:sp>
        <p:nvSpPr>
          <p:cNvPr id="381" name="CustomShape 2"/>
          <p:cNvSpPr/>
          <p:nvPr/>
        </p:nvSpPr>
        <p:spPr>
          <a:xfrm>
            <a:off x="335520" y="764640"/>
            <a:ext cx="10740240" cy="49104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11"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 condition</a:t>
            </a:r>
            <a:r>
              <a:rPr b="0" i="1" lang="en-US" sz="1800" spc="-1" strike="noStrike">
                <a:solidFill>
                  <a:srgbClr val="000000"/>
                </a:solidFill>
                <a:latin typeface="DejaVu Sans"/>
                <a:ea typeface="DejaVu Sans"/>
              </a:rPr>
              <a:t> is the regional weather </a:t>
            </a:r>
            <a:r>
              <a:rPr b="0" i="1" lang="en-US" sz="1800" spc="-1" strike="noStrike" u="sng">
                <a:solidFill>
                  <a:srgbClr val="000000"/>
                </a:solidFill>
                <a:uFillTx/>
                <a:latin typeface="DejaVu Sans"/>
                <a:ea typeface="DejaVu Sans"/>
              </a:rPr>
              <a:t>during a defined time period</a:t>
            </a:r>
            <a:r>
              <a:rPr b="0" i="1" lang="en-US" sz="1800" spc="-1" strike="noStrike">
                <a:solidFill>
                  <a:srgbClr val="000000"/>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GB" sz="1800" spc="-1" strike="noStrike">
              <a:solidFill>
                <a:srgbClr val="000000"/>
              </a:solidFill>
              <a:latin typeface="Arial"/>
            </a:endParaRPr>
          </a:p>
        </p:txBody>
      </p:sp>
      <p:sp>
        <p:nvSpPr>
          <p:cNvPr id="112"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GB" sz="2200" spc="-1" strike="noStrike">
              <a:solidFill>
                <a:srgbClr val="000000"/>
              </a:solidFill>
              <a:latin typeface="Arial"/>
            </a:endParaRPr>
          </a:p>
        </p:txBody>
      </p:sp>
      <p:sp>
        <p:nvSpPr>
          <p:cNvPr id="113" name="CustomShape 4"/>
          <p:cNvSpPr/>
          <p:nvPr/>
        </p:nvSpPr>
        <p:spPr>
          <a:xfrm>
            <a:off x="360720" y="2286000"/>
            <a:ext cx="10788120" cy="1547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114" name="CustomShape 5"/>
          <p:cNvSpPr/>
          <p:nvPr/>
        </p:nvSpPr>
        <p:spPr>
          <a:xfrm>
            <a:off x="263520" y="6492240"/>
            <a:ext cx="107938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GB" sz="900" spc="-1" strike="noStrike">
              <a:solidFill>
                <a:srgbClr val="000000"/>
              </a:solidFill>
              <a:latin typeface="Arial"/>
            </a:endParaRPr>
          </a:p>
        </p:txBody>
      </p:sp>
      <p:sp>
        <p:nvSpPr>
          <p:cNvPr id="115" name="CustomShape 6"/>
          <p:cNvSpPr/>
          <p:nvPr/>
        </p:nvSpPr>
        <p:spPr>
          <a:xfrm>
            <a:off x="365760" y="4297680"/>
            <a:ext cx="10788120" cy="1547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17"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climate</a:t>
            </a:r>
            <a:r>
              <a:rPr b="0" i="1" lang="en-US" sz="1800" spc="-1" strike="noStrike">
                <a:solidFill>
                  <a:srgbClr val="000000"/>
                </a:solidFill>
                <a:latin typeface="DejaVu Sans"/>
                <a:ea typeface="DejaVu Sans"/>
              </a:rPr>
              <a:t> is describing the long term (min 30 years) and average weather conditions for a specific region. Examples: maritime climate, cold-dry desert climate, tropical climate.”</a:t>
            </a:r>
            <a:endParaRPr b="0" lang="en-GB" sz="1800" spc="-1" strike="noStrike">
              <a:solidFill>
                <a:srgbClr val="000000"/>
              </a:solidFill>
              <a:latin typeface="Arial"/>
            </a:endParaRPr>
          </a:p>
        </p:txBody>
      </p:sp>
      <p:sp>
        <p:nvSpPr>
          <p:cNvPr id="118"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a:t>
            </a:r>
            <a:endParaRPr b="0" lang="en-GB" sz="2200" spc="-1" strike="noStrike">
              <a:solidFill>
                <a:srgbClr val="000000"/>
              </a:solidFill>
              <a:latin typeface="Arial"/>
            </a:endParaRPr>
          </a:p>
        </p:txBody>
      </p:sp>
      <p:sp>
        <p:nvSpPr>
          <p:cNvPr id="119" name="CustomShape 4"/>
          <p:cNvSpPr/>
          <p:nvPr/>
        </p:nvSpPr>
        <p:spPr>
          <a:xfrm>
            <a:off x="263520" y="6492240"/>
            <a:ext cx="107938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GB" sz="900" spc="-1" strike="noStrike">
              <a:solidFill>
                <a:srgbClr val="000000"/>
              </a:solidFill>
              <a:latin typeface="Arial"/>
            </a:endParaRPr>
          </a:p>
        </p:txBody>
      </p:sp>
      <p:sp>
        <p:nvSpPr>
          <p:cNvPr id="120" name="CustomShape 5"/>
          <p:cNvSpPr/>
          <p:nvPr/>
        </p:nvSpPr>
        <p:spPr>
          <a:xfrm>
            <a:off x="360720" y="3291840"/>
            <a:ext cx="10788120" cy="136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CustomShape 1"/>
          <p:cNvSpPr/>
          <p:nvPr/>
        </p:nvSpPr>
        <p:spPr>
          <a:xfrm>
            <a:off x="335520" y="764640"/>
            <a:ext cx="10739160" cy="489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22" name="CustomShape 2"/>
          <p:cNvSpPr/>
          <p:nvPr/>
        </p:nvSpPr>
        <p:spPr>
          <a:xfrm>
            <a:off x="335520" y="1268280"/>
            <a:ext cx="10739160" cy="5026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is a long-term change in the average weather patterns that have come to define Earth’s local, regional and global climates. These changes have a broad range of observed effects that are synonymous with the term.”</a:t>
            </a:r>
            <a:endParaRPr b="0" lang="en-GB" sz="1800" spc="-1" strike="noStrike">
              <a:solidFill>
                <a:srgbClr val="000000"/>
              </a:solidFill>
              <a:latin typeface="Arial"/>
            </a:endParaRPr>
          </a:p>
        </p:txBody>
      </p:sp>
      <p:sp>
        <p:nvSpPr>
          <p:cNvPr id="123" name="CustomShape 3"/>
          <p:cNvSpPr/>
          <p:nvPr/>
        </p:nvSpPr>
        <p:spPr>
          <a:xfrm>
            <a:off x="432720" y="1148040"/>
            <a:ext cx="10348200" cy="4888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 Change</a:t>
            </a:r>
            <a:endParaRPr b="0" lang="en-GB" sz="2200" spc="-1" strike="noStrike">
              <a:solidFill>
                <a:srgbClr val="000000"/>
              </a:solidFill>
              <a:latin typeface="Arial"/>
            </a:endParaRPr>
          </a:p>
        </p:txBody>
      </p:sp>
      <p:sp>
        <p:nvSpPr>
          <p:cNvPr id="124" name="CustomShape 4"/>
          <p:cNvSpPr/>
          <p:nvPr/>
        </p:nvSpPr>
        <p:spPr>
          <a:xfrm>
            <a:off x="360720" y="3291840"/>
            <a:ext cx="10788120" cy="136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ndParaRPr>
          </a:p>
        </p:txBody>
      </p:sp>
      <p:sp>
        <p:nvSpPr>
          <p:cNvPr id="125" name="CustomShape 5"/>
          <p:cNvSpPr/>
          <p:nvPr/>
        </p:nvSpPr>
        <p:spPr>
          <a:xfrm>
            <a:off x="263520" y="6492240"/>
            <a:ext cx="107938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TotalTime>
  <Application>LibreOffice/7.5.2.2$Linux_X86_64 LibreOffice_project/50$Build-2</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2023-04-26T09:09:06Z</dcterms:modified>
  <cp:revision>3651</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2</vt:i4>
  </property>
  <property fmtid="{D5CDD505-2E9C-101B-9397-08002B2CF9AE}" pid="6" name="Notes">
    <vt:i4>66</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66</vt:i4>
  </property>
</Properties>
</file>